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61" r:id="rId3"/>
    <p:sldId id="259" r:id="rId4"/>
    <p:sldId id="260" r:id="rId5"/>
    <p:sldId id="262" r:id="rId6"/>
    <p:sldId id="263" r:id="rId7"/>
    <p:sldId id="264" r:id="rId8"/>
    <p:sldId id="265" r:id="rId9"/>
    <p:sldId id="266" r:id="rId10"/>
    <p:sldId id="268"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8" r:id="rId3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31" autoAdjust="0"/>
    <p:restoredTop sz="94660"/>
  </p:normalViewPr>
  <p:slideViewPr>
    <p:cSldViewPr snapToGrid="0">
      <p:cViewPr varScale="1">
        <p:scale>
          <a:sx n="107" d="100"/>
          <a:sy n="107" d="100"/>
        </p:scale>
        <p:origin x="103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91224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2468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144945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144261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92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212329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349725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263838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213476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99369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FCA3B7C-4319-4B39-874D-BD4DF0D44728}" type="datetimeFigureOut">
              <a:rPr lang="he-IL" smtClean="0"/>
              <a:t>י"ט/סיון/תשפ"ב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0184F0-C3C0-435B-92A1-41CF0A8130D8}" type="slidenum">
              <a:rPr lang="he-IL" smtClean="0"/>
              <a:t>‹#›</a:t>
            </a:fld>
            <a:endParaRPr lang="he-IL"/>
          </a:p>
        </p:txBody>
      </p:sp>
    </p:spTree>
    <p:extLst>
      <p:ext uri="{BB962C8B-B14F-4D97-AF65-F5344CB8AC3E}">
        <p14:creationId xmlns:p14="http://schemas.microsoft.com/office/powerpoint/2010/main" val="100804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A3B7C-4319-4B39-874D-BD4DF0D44728}" type="datetimeFigureOut">
              <a:rPr lang="he-IL" smtClean="0"/>
              <a:t>י"ט/סיון/תשפ"ב</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184F0-C3C0-435B-92A1-41CF0A8130D8}" type="slidenum">
              <a:rPr lang="he-IL" smtClean="0"/>
              <a:t>‹#›</a:t>
            </a:fld>
            <a:endParaRPr lang="he-IL"/>
          </a:p>
        </p:txBody>
      </p:sp>
    </p:spTree>
    <p:extLst>
      <p:ext uri="{BB962C8B-B14F-4D97-AF65-F5344CB8AC3E}">
        <p14:creationId xmlns:p14="http://schemas.microsoft.com/office/powerpoint/2010/main" val="36951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6.jpe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chefetze@netvision/net.il" TargetMode="External"/><Relationship Id="rId2" Type="http://schemas.openxmlformats.org/officeDocument/2006/relationships/hyperlink" Target="http://www.clarita-efraim.com/" TargetMode="External"/><Relationship Id="rId1" Type="http://schemas.openxmlformats.org/officeDocument/2006/relationships/slideLayout" Target="../slideLayouts/slideLayout7.xml"/><Relationship Id="rId6" Type="http://schemas.openxmlformats.org/officeDocument/2006/relationships/hyperlink" Target="http://clarita-efraim.com/PPSCat.aspx?Cat=7&amp;SubCat=46" TargetMode="External"/><Relationship Id="rId5" Type="http://schemas.openxmlformats.org/officeDocument/2006/relationships/hyperlink" Target="http://clarita-efraim.com/PPSCat.aspx?Cat=7&amp;SubCat=36" TargetMode="External"/><Relationship Id="rId4" Type="http://schemas.openxmlformats.org/officeDocument/2006/relationships/hyperlink" Target="http://clarita-efraim.com/PPSCat.aspx?Cat=7&amp;SubCat=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איור: אלון ברייאר"/>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75" y="0"/>
            <a:ext cx="9109725" cy="6795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52165" y="412376"/>
            <a:ext cx="6553200" cy="1200329"/>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3600" b="1" dirty="0" smtClean="0">
                <a:ln/>
                <a:solidFill>
                  <a:schemeClr val="accent2">
                    <a:lumMod val="50000"/>
                  </a:schemeClr>
                </a:solidFill>
              </a:rPr>
              <a:t>שבוע הספר 2022</a:t>
            </a:r>
          </a:p>
          <a:p>
            <a:pPr algn="ctr"/>
            <a:r>
              <a:rPr lang="he-IL" sz="3600" b="1" dirty="0" smtClean="0">
                <a:ln/>
                <a:solidFill>
                  <a:schemeClr val="accent2">
                    <a:lumMod val="50000"/>
                  </a:schemeClr>
                </a:solidFill>
              </a:rPr>
              <a:t>70 הספרים הכי טובים של השנה</a:t>
            </a:r>
            <a:endParaRPr lang="he-IL" sz="3600" b="1" dirty="0">
              <a:ln/>
              <a:solidFill>
                <a:schemeClr val="accent2">
                  <a:lumMod val="50000"/>
                </a:schemeClr>
              </a:solidFill>
            </a:endParaRPr>
          </a:p>
        </p:txBody>
      </p:sp>
      <p:sp>
        <p:nvSpPr>
          <p:cNvPr id="4" name="WordArt 6"/>
          <p:cNvSpPr>
            <a:spLocks noChangeArrowheads="1" noChangeShapeType="1" noTextEdit="1"/>
          </p:cNvSpPr>
          <p:nvPr/>
        </p:nvSpPr>
        <p:spPr bwMode="auto">
          <a:xfrm>
            <a:off x="300901" y="650764"/>
            <a:ext cx="1143008" cy="142876"/>
          </a:xfrm>
          <a:prstGeom prst="rect">
            <a:avLst/>
          </a:prstGeom>
        </p:spPr>
        <p:txBody>
          <a:bodyPr spcFirstLastPara="1" wrap="none" fromWordArt="1">
            <a:prstTxWarp prst="textArchUp">
              <a:avLst>
                <a:gd name="adj" fmla="val 10800000"/>
              </a:avLst>
            </a:prstTxWarp>
            <a:scene3d>
              <a:camera prst="orthographicFront"/>
              <a:lightRig rig="soft" dir="t">
                <a:rot lat="0" lon="0" rev="10800000"/>
              </a:lightRig>
            </a:scene3d>
            <a:sp3d>
              <a:bevelT w="27940" h="12700"/>
              <a:contourClr>
                <a:srgbClr val="DDDDDD"/>
              </a:contourClr>
            </a:sp3d>
          </a:bodyPr>
          <a:lstStyle/>
          <a:p>
            <a:pPr algn="ctr">
              <a:defRPr/>
            </a:pPr>
            <a:r>
              <a:rPr lang="he-IL" sz="1600" b="1" kern="10" spc="150" dirty="0" err="1">
                <a:ln w="11430"/>
                <a:solidFill>
                  <a:srgbClr val="F8F8F8"/>
                </a:solidFill>
                <a:effectLst>
                  <a:outerShdw blurRad="25400" algn="tl" rotWithShape="0">
                    <a:srgbClr val="000000">
                      <a:alpha val="43000"/>
                    </a:srgbClr>
                  </a:outerShdw>
                </a:effectLst>
                <a:latin typeface="Aharoni"/>
                <a:cs typeface="Aharoni"/>
              </a:rPr>
              <a:t>קלריטה</a:t>
            </a:r>
            <a:r>
              <a:rPr lang="he-IL" sz="1600" b="1" kern="10" spc="150" dirty="0">
                <a:ln w="11430"/>
                <a:solidFill>
                  <a:srgbClr val="F8F8F8"/>
                </a:solidFill>
                <a:effectLst>
                  <a:outerShdw blurRad="25400" algn="tl" rotWithShape="0">
                    <a:srgbClr val="000000">
                      <a:alpha val="43000"/>
                    </a:srgbClr>
                  </a:outerShdw>
                </a:effectLst>
                <a:latin typeface="Aharoni"/>
                <a:cs typeface="Aharoni"/>
              </a:rPr>
              <a:t> ואפרים</a:t>
            </a:r>
          </a:p>
          <a:p>
            <a:pPr algn="ctr">
              <a:defRPr/>
            </a:pPr>
            <a:r>
              <a:rPr lang="en-US" sz="1600" b="1" kern="10" spc="150" dirty="0" err="1">
                <a:ln w="11430"/>
                <a:solidFill>
                  <a:srgbClr val="F8F8F8"/>
                </a:solidFill>
                <a:effectLst>
                  <a:outerShdw blurRad="25400" algn="tl" rotWithShape="0">
                    <a:srgbClr val="000000">
                      <a:alpha val="43000"/>
                    </a:srgbClr>
                  </a:outerShdw>
                </a:effectLst>
                <a:latin typeface="Aharoni"/>
                <a:cs typeface="Aharoni"/>
              </a:rPr>
              <a:t>pps</a:t>
            </a:r>
            <a:endParaRPr lang="he-IL" sz="1600" b="1" kern="10" spc="150" dirty="0">
              <a:ln w="11430"/>
              <a:solidFill>
                <a:srgbClr val="F8F8F8"/>
              </a:solidFill>
              <a:effectLst>
                <a:outerShdw blurRad="25400" algn="tl" rotWithShape="0">
                  <a:srgbClr val="000000">
                    <a:alpha val="43000"/>
                  </a:srgbClr>
                </a:outerShdw>
              </a:effectLst>
              <a:latin typeface="Aharoni"/>
              <a:cs typeface="Aharoni"/>
            </a:endParaRPr>
          </a:p>
        </p:txBody>
      </p:sp>
    </p:spTree>
    <p:extLst>
      <p:ext uri="{BB962C8B-B14F-4D97-AF65-F5344CB8AC3E}">
        <p14:creationId xmlns:p14="http://schemas.microsoft.com/office/powerpoint/2010/main" val="30216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11266" name="Picture 2" descr="עטיפה"/>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6097" y="125505"/>
            <a:ext cx="2169549" cy="362796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הסוררת"/>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85027" y="3523129"/>
            <a:ext cx="1924582" cy="32183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63906" y="143435"/>
            <a:ext cx="6320118" cy="3477875"/>
          </a:xfrm>
          <a:prstGeom prst="rect">
            <a:avLst/>
          </a:prstGeom>
          <a:noFill/>
        </p:spPr>
        <p:txBody>
          <a:bodyPr wrap="square" rtlCol="1">
            <a:spAutoFit/>
          </a:bodyPr>
          <a:lstStyle/>
          <a:p>
            <a:r>
              <a:rPr lang="he-IL" sz="1200" b="1" dirty="0" smtClean="0"/>
              <a:t>כמה יופי ואומץ גלומים בילד הזה</a:t>
            </a:r>
          </a:p>
          <a:p>
            <a:r>
              <a:rPr lang="he-IL" sz="1200" b="1" dirty="0" smtClean="0"/>
              <a:t>אלעד </a:t>
            </a:r>
            <a:r>
              <a:rPr lang="he-IL" sz="1200" b="1" dirty="0" err="1" smtClean="0"/>
              <a:t>זרט</a:t>
            </a:r>
            <a:r>
              <a:rPr lang="he-IL" sz="1200" b="1" dirty="0" smtClean="0"/>
              <a:t>, עורך מוסף "ספרות ותרבות" ב"ידיעות אחרונות"</a:t>
            </a:r>
          </a:p>
          <a:p>
            <a:endParaRPr lang="he-IL" sz="1200" b="1" dirty="0" smtClean="0"/>
          </a:p>
          <a:p>
            <a:r>
              <a:rPr lang="he-IL" sz="1200" b="1" dirty="0" smtClean="0"/>
              <a:t>זה סיפור על מטמורפוזה, על גלגולו של המספר בחיות שונות ובמצבי תודעה שונים, המוליכים את הקורא אל טרגדיה ידועה מראש. ובזה נעוץ גם קסמו של הסיפור הצנום הזה; בנקודות המבט, בהתבוננות המיוחדת, בריבוי הקולות. תמצית העלילה פשוטה: ילד משבט </a:t>
            </a:r>
            <a:r>
              <a:rPr lang="he-IL" sz="1200" b="1" dirty="0" err="1" smtClean="0"/>
              <a:t>האוג'יבווה</a:t>
            </a:r>
            <a:r>
              <a:rPr lang="he-IL" sz="1200" b="1" dirty="0" smtClean="0"/>
              <a:t> בורח מבית ספר לחינוך מחדש לילדים אינדיאנים בצפון אונטריו. הוא אינו יודע כמה רחוק ביתו וכמה מסוכנת הדרך, אבל הוא נחוש לעשות זאת, והוא בורח הרחק הרחק, ככל שרגליו נושאות אותו עד שהן קורסות ו"האש האומללה שלו טובעת". קוראים לו </a:t>
            </a:r>
            <a:r>
              <a:rPr lang="he-IL" sz="1200" b="1" dirty="0" err="1" smtClean="0"/>
              <a:t>צ'אני</a:t>
            </a:r>
            <a:r>
              <a:rPr lang="he-IL" sz="1200" b="1" dirty="0" smtClean="0"/>
              <a:t> </a:t>
            </a:r>
            <a:r>
              <a:rPr lang="he-IL" sz="1200" b="1" dirty="0" err="1" smtClean="0"/>
              <a:t>וונג'ק</a:t>
            </a:r>
            <a:r>
              <a:rPr lang="he-IL" sz="1200" b="1" dirty="0" smtClean="0"/>
              <a:t>, וכמה יופי ואומץ גלומים בילד בן 12 שנלחם בשארית כוחותיו כדי לזכור מאין בא. לכאורה, כאן יכול היה הסיפור להסתיים: בטרגדיה, במוות הנורא, בשלגים ובקור. אבל ג'וזף </a:t>
            </a:r>
            <a:r>
              <a:rPr lang="he-IL" sz="1200" b="1" dirty="0" err="1" smtClean="0"/>
              <a:t>בוידן</a:t>
            </a:r>
            <a:r>
              <a:rPr lang="he-IL" sz="1200" b="1" dirty="0" smtClean="0"/>
              <a:t> אינו מסתפק בסיפור הביוגרפי, אלא רוקם לתוכו את הפנטזיה — את רוחות היער שמתגלגלות ב–12 חיות המלוות את </a:t>
            </a:r>
            <a:r>
              <a:rPr lang="he-IL" sz="1200" b="1" dirty="0" err="1" smtClean="0"/>
              <a:t>וונג'ק</a:t>
            </a:r>
            <a:r>
              <a:rPr lang="he-IL" sz="1200" b="1" dirty="0" smtClean="0"/>
              <a:t> לאורך הדרך, והן שיתעדו את רגעיו האחרונים, </a:t>
            </a:r>
            <a:r>
              <a:rPr lang="he-IL" sz="1200" b="1" dirty="0" err="1" smtClean="0"/>
              <a:t>ובמלותיו</a:t>
            </a:r>
            <a:r>
              <a:rPr lang="he-IL" sz="1200" b="1" dirty="0" smtClean="0"/>
              <a:t> של הינשוף: "אם יכולנו להרגיש חמלה לילד הזה, היינו עושים זאת. הדרך שבה הלך לפני כן, הדרך שלפניו, שתיהן לא קלות. כל רצונו לשוב הביתה. אנו עוקבים עכשיו, אנו עוקבים תמיד, לא כדי להוביל אלא כדי ללכוד. מישהו, כן, מישהו, ילכוד את חיי הילד הזה".</a:t>
            </a:r>
          </a:p>
          <a:p>
            <a:endParaRPr lang="he-IL" sz="1200" b="1" dirty="0" smtClean="0"/>
          </a:p>
          <a:p>
            <a:r>
              <a:rPr lang="he-IL" sz="1400" b="1" dirty="0" err="1" smtClean="0"/>
              <a:t>וונג'ק</a:t>
            </a:r>
            <a:r>
              <a:rPr lang="he-IL" sz="1400" b="1" dirty="0" smtClean="0"/>
              <a:t> / ג'וזף </a:t>
            </a:r>
            <a:r>
              <a:rPr lang="he-IL" sz="1400" b="1" dirty="0" err="1" smtClean="0"/>
              <a:t>בוידן</a:t>
            </a:r>
            <a:r>
              <a:rPr lang="he-IL" sz="1400" b="1" dirty="0" smtClean="0"/>
              <a:t>. </a:t>
            </a:r>
            <a:r>
              <a:rPr lang="he-IL" sz="1400" b="1" dirty="0" err="1" smtClean="0"/>
              <a:t>תירגמה</a:t>
            </a:r>
            <a:r>
              <a:rPr lang="he-IL" sz="1400" b="1" dirty="0" smtClean="0"/>
              <a:t> מאנגלית: </a:t>
            </a:r>
            <a:r>
              <a:rPr lang="he-IL" sz="1400" b="1" dirty="0" err="1" smtClean="0"/>
              <a:t>רוית</a:t>
            </a:r>
            <a:r>
              <a:rPr lang="he-IL" sz="1400" b="1" dirty="0" smtClean="0"/>
              <a:t> ליכטנברג יקותיאל. הוצאת האם הגדולה, 125 עמודים, 80 שקלים</a:t>
            </a:r>
            <a:endParaRPr lang="he-IL" sz="1400" b="1" dirty="0"/>
          </a:p>
        </p:txBody>
      </p:sp>
      <p:sp>
        <p:nvSpPr>
          <p:cNvPr id="4" name="TextBox 3"/>
          <p:cNvSpPr txBox="1"/>
          <p:nvPr/>
        </p:nvSpPr>
        <p:spPr>
          <a:xfrm>
            <a:off x="134470" y="3613789"/>
            <a:ext cx="6759389" cy="3477875"/>
          </a:xfrm>
          <a:prstGeom prst="rect">
            <a:avLst/>
          </a:prstGeom>
          <a:noFill/>
        </p:spPr>
        <p:txBody>
          <a:bodyPr wrap="square" rtlCol="1">
            <a:spAutoFit/>
          </a:bodyPr>
          <a:lstStyle/>
          <a:p>
            <a:r>
              <a:rPr lang="he-IL" sz="1200" b="1" dirty="0" smtClean="0"/>
              <a:t>אריג עשיר ומשובח</a:t>
            </a:r>
          </a:p>
          <a:p>
            <a:r>
              <a:rPr lang="he-IL" sz="1200" b="1" dirty="0" smtClean="0"/>
              <a:t>נועה </a:t>
            </a:r>
            <a:r>
              <a:rPr lang="he-IL" sz="1200" b="1" dirty="0" err="1" smtClean="0"/>
              <a:t>שקרג'י</a:t>
            </a:r>
            <a:r>
              <a:rPr lang="he-IL" sz="1200" b="1" dirty="0" smtClean="0"/>
              <a:t>, משוררת ועורכת כתב העת "מַעְלָה"</a:t>
            </a:r>
          </a:p>
          <a:p>
            <a:endParaRPr lang="he-IL" sz="1200" b="1" dirty="0" smtClean="0"/>
          </a:p>
          <a:p>
            <a:r>
              <a:rPr lang="he-IL" sz="1200" b="1" dirty="0" smtClean="0"/>
              <a:t>עינה של אמי, שלימדה אותי בלי מלים לזהות עושר בבד כמו ברוקד או תחרה, היא העין שלימדה אותי קרוא וכתוב. כמו בטקסטיל גם בטקסט, עושר גורם לי לחוות קשר אל העבר, מלאות ותקווה. אלה היו הרגשות שהציפו אותי כשקראתי את "הסוררת" מאת </a:t>
            </a:r>
            <a:r>
              <a:rPr lang="he-IL" sz="1200" b="1" dirty="0" err="1" smtClean="0"/>
              <a:t>אנעאם</a:t>
            </a:r>
            <a:r>
              <a:rPr lang="he-IL" sz="1200" b="1" dirty="0" smtClean="0"/>
              <a:t> </a:t>
            </a:r>
            <a:r>
              <a:rPr lang="he-IL" sz="1200" b="1" dirty="0" err="1" smtClean="0"/>
              <a:t>כצ'אצ'י</a:t>
            </a:r>
            <a:r>
              <a:rPr lang="he-IL" sz="1200" b="1" dirty="0" smtClean="0"/>
              <a:t>, שראה אור השנה בתרגומו המוזיקלי והמחכים של יותם </a:t>
            </a:r>
            <a:r>
              <a:rPr lang="he-IL" sz="1200" b="1" dirty="0" err="1" smtClean="0"/>
              <a:t>בנשלום.הרומן</a:t>
            </a:r>
            <a:r>
              <a:rPr lang="he-IL" sz="1200" b="1" dirty="0" smtClean="0"/>
              <a:t> מספר את סיפורה של </a:t>
            </a:r>
            <a:r>
              <a:rPr lang="he-IL" sz="1200" b="1" dirty="0" err="1" smtClean="0"/>
              <a:t>תאג</a:t>
            </a:r>
            <a:r>
              <a:rPr lang="he-IL" sz="1200" b="1" dirty="0" smtClean="0"/>
              <a:t>' </a:t>
            </a:r>
            <a:r>
              <a:rPr lang="he-IL" sz="1200" b="1" dirty="0" err="1" smtClean="0"/>
              <a:t>אלמֻלוּכ</a:t>
            </a:r>
            <a:r>
              <a:rPr lang="he-IL" sz="1200" b="1" dirty="0" smtClean="0"/>
              <a:t>ּ (כתר המלוכה) — עיתונאית שגלתה מעיראק לצרפת, ואת סיפורם של חבריה, וַדיאן הכנרת הפצועה, ומנצור אל באדי, שדרן הרדיו הפלסטיני. הסיפור יפה, אך לא בזה העניין. "הסוררת" הוא אריג עשיר ומשובח, שמזמין לקריאות חוזרות הודות לכך שנטווה מאינספור חוטים דקיקים: מאורעות היסטוריים, שירים, סמלים, תובנות והפניות, השזורים בעלילה הדוקה וקצבית. אמנם, הרומן מכריז על עצמו כסיפור על הגירה, אבל הוא מאפשר קריאות שונות: כסיפור על עיראק, שקמה ונפלה בתוך פחות מ–100 שנים; כסיפור על הנשים המורדות והגאות של המאה שעברה; כסיפור על מוזיקה, על זִקנה וזיכרון, וגם על אהבה. הספר מלווה בהערות מאירות עיניים שמזכירות לא רק את עושרה של התרבות הערבית, אלא גם את עוצמתה של ספרות רוויה.</a:t>
            </a:r>
          </a:p>
          <a:p>
            <a:endParaRPr lang="he-IL" sz="1200" b="1" dirty="0" smtClean="0"/>
          </a:p>
          <a:p>
            <a:r>
              <a:rPr lang="he-IL" sz="1400" b="1" dirty="0" smtClean="0"/>
              <a:t>הסוררת / </a:t>
            </a:r>
            <a:r>
              <a:rPr lang="he-IL" sz="1400" b="1" dirty="0" err="1" smtClean="0"/>
              <a:t>אנעאם</a:t>
            </a:r>
            <a:r>
              <a:rPr lang="he-IL" sz="1400" b="1" dirty="0" smtClean="0"/>
              <a:t> </a:t>
            </a:r>
            <a:r>
              <a:rPr lang="he-IL" sz="1400" b="1" dirty="0" err="1" smtClean="0"/>
              <a:t>כצ'אצ'י</a:t>
            </a:r>
            <a:r>
              <a:rPr lang="he-IL" sz="1400" b="1" dirty="0" smtClean="0"/>
              <a:t>. תירגם מערבית: יותם בנשלום. הוצאת פרדס ומכון </a:t>
            </a:r>
            <a:r>
              <a:rPr lang="he-IL" sz="1400" b="1" dirty="0" err="1" smtClean="0"/>
              <a:t>ון</a:t>
            </a:r>
            <a:r>
              <a:rPr lang="he-IL" sz="1400" b="1" dirty="0" smtClean="0"/>
              <a:t> ליק, 316 עמודים, 79 שקלים</a:t>
            </a:r>
          </a:p>
          <a:p>
            <a:endParaRPr lang="he-IL" sz="1200" b="1" dirty="0" smtClean="0"/>
          </a:p>
        </p:txBody>
      </p:sp>
    </p:spTree>
    <p:extLst>
      <p:ext uri="{BB962C8B-B14F-4D97-AF65-F5344CB8AC3E}">
        <p14:creationId xmlns:p14="http://schemas.microsoft.com/office/powerpoint/2010/main" val="4100147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mConfetti">
          <a:fgClr>
            <a:schemeClr val="accent5">
              <a:lumMod val="75000"/>
            </a:schemeClr>
          </a:fgClr>
          <a:bgClr>
            <a:schemeClr val="bg1"/>
          </a:bgClr>
        </a:pattFill>
        <a:effectLst/>
      </p:bgPr>
    </p:bg>
    <p:spTree>
      <p:nvGrpSpPr>
        <p:cNvPr id="1" name=""/>
        <p:cNvGrpSpPr/>
        <p:nvPr/>
      </p:nvGrpSpPr>
      <p:grpSpPr>
        <a:xfrm>
          <a:off x="0" y="0"/>
          <a:ext cx="0" cy="0"/>
          <a:chOff x="0" y="0"/>
          <a:chExt cx="0" cy="0"/>
        </a:xfrm>
      </p:grpSpPr>
      <p:pic>
        <p:nvPicPr>
          <p:cNvPr id="10242" name="Picture 2" descr="עטיפ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938" y="252039"/>
            <a:ext cx="1859636" cy="31097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סוד אכז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99" y="3505200"/>
            <a:ext cx="1896381" cy="31711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6188" y="313765"/>
            <a:ext cx="6589059" cy="2708434"/>
          </a:xfrm>
          <a:prstGeom prst="rect">
            <a:avLst/>
          </a:prstGeom>
          <a:noFill/>
        </p:spPr>
        <p:txBody>
          <a:bodyPr wrap="square" rtlCol="1">
            <a:spAutoFit/>
          </a:bodyPr>
          <a:lstStyle/>
          <a:p>
            <a:r>
              <a:rPr lang="he-IL" sz="1200" b="1" dirty="0" err="1" smtClean="0"/>
              <a:t>רינו</a:t>
            </a:r>
            <a:r>
              <a:rPr lang="he-IL" sz="1200" b="1" dirty="0" smtClean="0"/>
              <a:t> צרור כותב תפילות חדשות</a:t>
            </a:r>
          </a:p>
          <a:p>
            <a:r>
              <a:rPr lang="he-IL" sz="1200" b="1" dirty="0" smtClean="0"/>
              <a:t>עדי קיסר, משוררת ומבקרת ב"הארץ"</a:t>
            </a:r>
          </a:p>
          <a:p>
            <a:endParaRPr lang="he-IL" sz="1200" b="1" dirty="0" smtClean="0"/>
          </a:p>
          <a:p>
            <a:r>
              <a:rPr lang="he-IL" sz="1200" b="1" dirty="0" smtClean="0"/>
              <a:t>"שם משפחה" הוא ספר של תנועה בזמן ובמרחב. הוא פוסע בעקבותיה של ההגירה ושב אל הסיפור המשפחתי והקהילתי, מזכיר עד כמה הזהות שלנו משורטטת דרך ההליכה בשבילים הללו, הלוך ושוב. החיפוש, הקצב, התנופה וחופי הים התיכון בספרו של </a:t>
            </a:r>
            <a:r>
              <a:rPr lang="he-IL" sz="1200" b="1" dirty="0" err="1" smtClean="0"/>
              <a:t>רינו</a:t>
            </a:r>
            <a:r>
              <a:rPr lang="he-IL" sz="1200" b="1" dirty="0" smtClean="0"/>
              <a:t> צרור מציעים אפשרות של שפה אחרת, אינטימית ופוליטית, מהדהדת עבר ועתיד, מחזיקה את המתח בין הזמנים ובין קצוות הנרטיב. הספר מוביל את הקורא אל היהדות דרך תיאור האופן שבו התקיימה בטריטוריות רחוקות, עוקב אחר נתיבי הזרות ההיסטוריים כדי לבחון את הפרק הנוכחי, זה של הריבונות. בית הכנסת שהיה עבור קהילות רבות מרכז רוחני תרבותי שוקק חוזר בספר אל המרכז: צרור מכניס את הקוראים אל התפילות ואל האופן שבו אנשים אומרים אותן, לעומק הצליל שמתפזר בחלל ובין דפי הספר, לחשיבות העצומה של מלים כשהן נהגות שוב ושוב. וכך, עם המוזיקה הזאת ועם אנשיה, צרור כותב תפילות חדשות.</a:t>
            </a:r>
          </a:p>
          <a:p>
            <a:endParaRPr lang="he-IL" sz="1200" b="1" dirty="0" smtClean="0"/>
          </a:p>
          <a:p>
            <a:r>
              <a:rPr lang="he-IL" sz="1400" b="1" dirty="0" smtClean="0"/>
              <a:t>שם משפחה / </a:t>
            </a:r>
            <a:r>
              <a:rPr lang="he-IL" sz="1400" b="1" dirty="0" err="1" smtClean="0"/>
              <a:t>רינו</a:t>
            </a:r>
            <a:r>
              <a:rPr lang="he-IL" sz="1400" b="1" dirty="0" smtClean="0"/>
              <a:t> צרור. הוצאת הספרייה לתקשורת, 320 עמודים, 44 שקלים</a:t>
            </a:r>
            <a:endParaRPr lang="he-IL" sz="1400" b="1" dirty="0"/>
          </a:p>
        </p:txBody>
      </p:sp>
      <p:sp>
        <p:nvSpPr>
          <p:cNvPr id="3" name="TextBox 2"/>
          <p:cNvSpPr txBox="1"/>
          <p:nvPr/>
        </p:nvSpPr>
        <p:spPr>
          <a:xfrm>
            <a:off x="2196353" y="3532094"/>
            <a:ext cx="6750423" cy="3293209"/>
          </a:xfrm>
          <a:prstGeom prst="rect">
            <a:avLst/>
          </a:prstGeom>
          <a:noFill/>
        </p:spPr>
        <p:txBody>
          <a:bodyPr wrap="square" rtlCol="1">
            <a:spAutoFit/>
          </a:bodyPr>
          <a:lstStyle/>
          <a:p>
            <a:r>
              <a:rPr lang="he-IL" sz="1200" b="1" dirty="0" smtClean="0"/>
              <a:t>הספר הזה מספק נחמה פורתא</a:t>
            </a:r>
          </a:p>
          <a:p>
            <a:r>
              <a:rPr lang="he-IL" sz="1200" b="1" dirty="0" smtClean="0"/>
              <a:t>גיא הורוביץ, מבקר ב"הארץ"</a:t>
            </a:r>
          </a:p>
          <a:p>
            <a:endParaRPr lang="he-IL" sz="1200" b="1" dirty="0" smtClean="0"/>
          </a:p>
          <a:p>
            <a:r>
              <a:rPr lang="he-IL" sz="1200" b="1" dirty="0" smtClean="0"/>
              <a:t>כמעט שנתיים חלפו בין ספרם הראשון של כרמי גילון ויוסף שביט, "משיח אכזר", ובין ספר ההמשך "סוד אכזר", ובשנתיים הללו הביאה תנועת מחאה עממית להקמת ממשלת השינוי. גילון, שהיה מעורב אקטיבית במחאה, שילב בעלילה הבדיונית של הספר הראשון בין היכרותו האינטימית עם המחלקה היהודית בשב"כ לחששותיו מהקצנה פוליטית, שתביא לרצח יהודים בידי יהודים ולעליית ממשלה שתשאף לכינון מדינת הלכה. הספר הסוחף והמטריד הסתיים כשידם של הקיצונים המשיחיים על העליונה. עלילת ספר ההמשך מתרחשת כשנה לאחר הקמת אותה ממשלה, כשישראל נדמית כהופכת לאיראן, המשטרה האזרחית אוכפת חוקים הלכתיים חדשים, ומדינות העולם מחרימות את ישראל. כל זה קורה בעת ששומרי הסף של הדמוקרטיה מנוטרלים בשיטתיות, וקבוצת אנשי ביטחון מודאגים מחליטה לפעול כדי לעצור את כדור השלג באמצעות מחאה עממית. אף שלא מדובר ביצירת מופת ספרותית, "סוד אכזר" סוגר ביעילות את המעגל שנפתח בסופו הדרמטי של קודמו. אם אחרי קריאת הספר הראשון נדדה שנתי, את הספר השני סיימתי בסיפוק: ישראל, לפחות על פי גילון ושביט, לא תהפוך למדינת הלכה ללא קרב ראוי. בימים אלה, גם נחמה פורתא עדיפה על האלטרנטיבה.</a:t>
            </a:r>
          </a:p>
          <a:p>
            <a:endParaRPr lang="he-IL" sz="1400" b="1" dirty="0" smtClean="0"/>
          </a:p>
          <a:p>
            <a:r>
              <a:rPr lang="he-IL" sz="1400" b="1" dirty="0" smtClean="0"/>
              <a:t>סוד אכזר / כרמי גילון ויוסף שביט. הוצאת דני ספרים, 335 עמודים, 59 שקלים</a:t>
            </a:r>
            <a:endParaRPr lang="he-IL" sz="1400" b="1" dirty="0"/>
          </a:p>
        </p:txBody>
      </p:sp>
    </p:spTree>
    <p:extLst>
      <p:ext uri="{BB962C8B-B14F-4D97-AF65-F5344CB8AC3E}">
        <p14:creationId xmlns:p14="http://schemas.microsoft.com/office/powerpoint/2010/main" val="1205233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mConfetti">
          <a:fgClr>
            <a:schemeClr val="accent4">
              <a:lumMod val="75000"/>
            </a:schemeClr>
          </a:fgClr>
          <a:bgClr>
            <a:schemeClr val="bg1"/>
          </a:bgClr>
        </a:pattFill>
        <a:effectLst/>
      </p:bgPr>
    </p:bg>
    <p:spTree>
      <p:nvGrpSpPr>
        <p:cNvPr id="1" name=""/>
        <p:cNvGrpSpPr/>
        <p:nvPr/>
      </p:nvGrpSpPr>
      <p:grpSpPr>
        <a:xfrm>
          <a:off x="0" y="0"/>
          <a:ext cx="0" cy="0"/>
          <a:chOff x="0" y="0"/>
          <a:chExt cx="0" cy="0"/>
        </a:xfrm>
      </p:grpSpPr>
      <p:pic>
        <p:nvPicPr>
          <p:cNvPr id="12290" name="Picture 2" descr="ככה באתי לעול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965" y="251012"/>
            <a:ext cx="2006785" cy="293145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הנתניהו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46" y="3541058"/>
            <a:ext cx="1864216" cy="3117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588" y="206188"/>
            <a:ext cx="6454588" cy="3077766"/>
          </a:xfrm>
          <a:prstGeom prst="rect">
            <a:avLst/>
          </a:prstGeom>
          <a:noFill/>
        </p:spPr>
        <p:txBody>
          <a:bodyPr wrap="square" rtlCol="1">
            <a:spAutoFit/>
          </a:bodyPr>
          <a:lstStyle/>
          <a:p>
            <a:r>
              <a:rPr lang="he-IL" sz="1200" b="1" dirty="0" smtClean="0"/>
              <a:t>ספר נהדר, מצחיק וחד</a:t>
            </a:r>
          </a:p>
          <a:p>
            <a:r>
              <a:rPr lang="he-IL" sz="1200" b="1" dirty="0" smtClean="0"/>
              <a:t>שירלי גל, מבקרת ב"הארץ"</a:t>
            </a:r>
          </a:p>
          <a:p>
            <a:endParaRPr lang="he-IL" sz="1200" b="1" dirty="0" smtClean="0"/>
          </a:p>
          <a:p>
            <a:r>
              <a:rPr lang="he-IL" sz="1200" b="1" dirty="0" smtClean="0"/>
              <a:t>לא מזמן נתקלתי </a:t>
            </a:r>
            <a:r>
              <a:rPr lang="he-IL" sz="1200" b="1" dirty="0" err="1" smtClean="0"/>
              <a:t>בסטורי</a:t>
            </a:r>
            <a:r>
              <a:rPr lang="he-IL" sz="1200" b="1" dirty="0" smtClean="0"/>
              <a:t> של </a:t>
            </a:r>
            <a:r>
              <a:rPr lang="he-IL" sz="1200" b="1" dirty="0" err="1" smtClean="0"/>
              <a:t>משפיענית</a:t>
            </a:r>
            <a:r>
              <a:rPr lang="he-IL" sz="1200" b="1" dirty="0" smtClean="0"/>
              <a:t> רשת, </a:t>
            </a:r>
            <a:r>
              <a:rPr lang="he-IL" sz="1200" b="1" dirty="0" err="1" smtClean="0"/>
              <a:t>אשה</a:t>
            </a:r>
            <a:r>
              <a:rPr lang="he-IL" sz="1200" b="1" dirty="0" smtClean="0"/>
              <a:t> חכמה ומוצלחת, אמא לילדה, שסיפרה כי זה עתה גילתה שיש לנו, הנשים, שלושה חורים. חצתה את גיל 30 והבינה: התינוק והפיפי יוצאים משני חורים נפרדים. מי שכבר רכשו את הידע אולי יזלזלו, אבל על פי מחקרים לא רק לה אלא </a:t>
            </a:r>
            <a:r>
              <a:rPr lang="he-IL" sz="1200" b="1" dirty="0" err="1" smtClean="0"/>
              <a:t>לכמחצית</a:t>
            </a:r>
            <a:r>
              <a:rPr lang="he-IL" sz="1200" b="1" dirty="0" smtClean="0"/>
              <a:t> מהנשים אין שמץ של מושג. לכן מה רבה היתה שמחתי כשנתקלתי בספרה הנהדר של שהם </a:t>
            </a:r>
            <a:r>
              <a:rPr lang="he-IL" sz="1200" b="1" dirty="0" err="1" smtClean="0"/>
              <a:t>סמיט</a:t>
            </a:r>
            <a:r>
              <a:rPr lang="he-IL" sz="1200" b="1" dirty="0" smtClean="0"/>
              <a:t>, "ככה באתי לעולם!", שמסביר לילדי הגן (ובמקרים מסוימים גם להוריהם) איך באמת באים ילדים לעולם, תוך ויתור מושכל על נרטיב החסידה או ערוגת הכרוב. הספר, שאיירה מקסים נעם וינר, נפתח כמסיבת עיתונאים שבה התינוק עומד במרכז ומסביר בשפה מדוברת ומשעשעת אבל גם ידענית, כזו שלא מוותרת על שום פרט, איך נולדים ילדים. הוא מצחיק, חד, מותאם גיל, אבל מוסר את המידע בדיוק כפי שהוא, בלי להתפשר, כולל התייחסות יפה לקהילת </a:t>
            </a:r>
            <a:r>
              <a:rPr lang="he-IL" sz="1200" b="1" dirty="0" err="1" smtClean="0"/>
              <a:t>הלהט"ב</a:t>
            </a:r>
            <a:r>
              <a:rPr lang="he-IL" sz="1200" b="1" dirty="0" smtClean="0"/>
              <a:t>, לפונדקאות ואפילו לניתוחים קיסריים </a:t>
            </a:r>
            <a:r>
              <a:rPr lang="he-IL" sz="1200" b="1" dirty="0" err="1" smtClean="0"/>
              <a:t>ולהפרייה</a:t>
            </a:r>
            <a:r>
              <a:rPr lang="he-IL" sz="1200" b="1" dirty="0" smtClean="0"/>
              <a:t> </a:t>
            </a:r>
            <a:r>
              <a:rPr lang="he-IL" sz="1200" b="1" dirty="0" err="1" smtClean="0"/>
              <a:t>חוץ־גופית</a:t>
            </a:r>
            <a:r>
              <a:rPr lang="he-IL" sz="1200" b="1" dirty="0" smtClean="0"/>
              <a:t>. וגם תזכורת חשובה לעובדה קצת נשכחת, שתינוקות, לרוב, ולא חשוב באיזה סוג של משפחה — באים מאהבה.</a:t>
            </a:r>
          </a:p>
          <a:p>
            <a:endParaRPr lang="he-IL" sz="1200" b="1" dirty="0" smtClean="0"/>
          </a:p>
          <a:p>
            <a:r>
              <a:rPr lang="he-IL" sz="1400" b="1" dirty="0" smtClean="0"/>
              <a:t>ככה באתי לעולם! / שהם </a:t>
            </a:r>
            <a:r>
              <a:rPr lang="he-IL" sz="1400" b="1" dirty="0" err="1" smtClean="0"/>
              <a:t>סמיט</a:t>
            </a:r>
            <a:r>
              <a:rPr lang="he-IL" sz="1400" b="1" dirty="0" smtClean="0"/>
              <a:t>. איורים: נעם וינר. הוצאת כנרת, 36 עמודים, 74 שקלים</a:t>
            </a:r>
            <a:endParaRPr lang="he-IL" sz="1400" b="1" dirty="0"/>
          </a:p>
        </p:txBody>
      </p:sp>
      <p:sp>
        <p:nvSpPr>
          <p:cNvPr id="3" name="TextBox 2"/>
          <p:cNvSpPr txBox="1"/>
          <p:nvPr/>
        </p:nvSpPr>
        <p:spPr>
          <a:xfrm>
            <a:off x="2088776" y="3307209"/>
            <a:ext cx="6858000" cy="3847207"/>
          </a:xfrm>
          <a:prstGeom prst="rect">
            <a:avLst/>
          </a:prstGeom>
          <a:pattFill prst="pct5">
            <a:fgClr>
              <a:schemeClr val="accent4">
                <a:lumMod val="75000"/>
              </a:schemeClr>
            </a:fgClr>
            <a:bgClr>
              <a:schemeClr val="bg1"/>
            </a:bgClr>
          </a:pattFill>
        </p:spPr>
        <p:txBody>
          <a:bodyPr wrap="square" rtlCol="1">
            <a:spAutoFit/>
          </a:bodyPr>
          <a:lstStyle/>
          <a:p>
            <a:r>
              <a:rPr lang="he-IL" sz="1200" b="1" dirty="0" smtClean="0"/>
              <a:t>אלגוריה חכמה ומצחיקה על יחסי יהדות אמריקה וישראל</a:t>
            </a:r>
          </a:p>
          <a:p>
            <a:r>
              <a:rPr lang="he-IL" sz="1200" b="1" dirty="0" smtClean="0"/>
              <a:t>שירי לב־ארי, מבקרת </a:t>
            </a:r>
            <a:r>
              <a:rPr lang="he-IL" sz="1200" b="1" dirty="0" err="1" smtClean="0"/>
              <a:t>ב"כלכליסט</a:t>
            </a:r>
            <a:r>
              <a:rPr lang="he-IL" sz="1200" b="1" dirty="0" smtClean="0"/>
              <a:t>"</a:t>
            </a:r>
          </a:p>
          <a:p>
            <a:endParaRPr lang="he-IL" sz="1200" b="1" dirty="0" smtClean="0"/>
          </a:p>
          <a:p>
            <a:r>
              <a:rPr lang="he-IL" sz="1200" b="1" dirty="0" smtClean="0"/>
              <a:t>"</a:t>
            </a:r>
            <a:r>
              <a:rPr lang="he-IL" sz="1200" b="1" dirty="0" err="1" smtClean="0"/>
              <a:t>הנתניהוז</a:t>
            </a:r>
            <a:r>
              <a:rPr lang="he-IL" sz="1200" b="1" dirty="0" smtClean="0"/>
              <a:t>" של </a:t>
            </a:r>
            <a:r>
              <a:rPr lang="he-IL" sz="1200" b="1" dirty="0" err="1" smtClean="0"/>
              <a:t>ג'ושוע</a:t>
            </a:r>
            <a:r>
              <a:rPr lang="he-IL" sz="1200" b="1" dirty="0" smtClean="0"/>
              <a:t> כהן הוא ספר מבריק ומהנה, גם חכם וגם מצחיק. עלילתו נשענת על אירוע </a:t>
            </a:r>
            <a:r>
              <a:rPr lang="he-IL" sz="1200" b="1" dirty="0" err="1" smtClean="0"/>
              <a:t>אמיתי</a:t>
            </a:r>
            <a:r>
              <a:rPr lang="he-IL" sz="1200" b="1" dirty="0" smtClean="0"/>
              <a:t>: בחורף 1959, במסגרת ניסיונותיו של בנציון נתניהו לקבל משרה באוניברסיטת קורנל, הוא הגיע עם רעייתו צילה ושלושת ילדיהם להתארח בביתו של הרולד בלום, מבקר הספרות החשוב. ועל פי מה שהאחרון סיפר, משפחת נתניהו חוללה מהומת אלוהים בביתו. בספר הופך הרולד בלום להיסטוריון רובן בלום, ויש לו </a:t>
            </a:r>
            <a:r>
              <a:rPr lang="he-IL" sz="1200" b="1" dirty="0" err="1" smtClean="0"/>
              <a:t>אשה</a:t>
            </a:r>
            <a:r>
              <a:rPr lang="he-IL" sz="1200" b="1" dirty="0" smtClean="0"/>
              <a:t> ובת מתבגרת שרוצה לעשות ניתוח אף כדי להיפטר מהאף היהודי שלה. ומשפחת נתניהו, ובכן, היא משפחת נתניהו. לכאורה זה מפגש בין משפחה ישראלית טיפוסית ורעשנית למשפחה אמריקאית טיפוסית ומנומסת, אבל למעשה נוגע הספר — שזכה השנה בפרס פוליצר — בנושא הטעון של אפשרויות הקיום היהודי, של התחרות הסמויה בין יהדות אמריקה וישראל על השאלה מי מוביל את הסיפור היהודי כעת. בלום הוא האמריקאי הליברל שהתקדם והתערה בחברה, שנהנה מדמוקרטיה, מחופש ומנינוחות כלכלית, כשהוא משאיר את יהדותו מאחור. נתניהו, לעומתו, מזכיר לו, ברוח הרביזיוניזם, שהגולה מסוכנת ליהודים, שבכל רגע הנאצים או </a:t>
            </a:r>
            <a:r>
              <a:rPr lang="he-IL" sz="1200" b="1" dirty="0" err="1" smtClean="0"/>
              <a:t>חמלניצקי</a:t>
            </a:r>
            <a:r>
              <a:rPr lang="he-IL" sz="1200" b="1" dirty="0" smtClean="0"/>
              <a:t> או המן </a:t>
            </a:r>
            <a:r>
              <a:rPr lang="he-IL" sz="1200" b="1" dirty="0" err="1" smtClean="0"/>
              <a:t>האגגי</a:t>
            </a:r>
            <a:r>
              <a:rPr lang="he-IL" sz="1200" b="1" dirty="0" smtClean="0"/>
              <a:t> עלולים לחזור ולעשות </a:t>
            </a:r>
            <a:r>
              <a:rPr lang="he-IL" sz="1200" b="1" dirty="0" err="1" smtClean="0"/>
              <a:t>מאיתנו</a:t>
            </a:r>
            <a:r>
              <a:rPr lang="he-IL" sz="1200" b="1" dirty="0" smtClean="0"/>
              <a:t> קציצות. אפשר לראות בספר אלגוריה על יחסי יהדות אמריקה וישראל, ואפשר ליהנות ממנו כרומן מצבים שמתרחש לפני יותר מ–60 שנה אבל הוא רענן ורלוונטי גם היום. וזהו גם רומן קמפוס על אחורי הקלעים של האקדמיה, שהפכה בעצמה לזירת קרבות פוליטית.</a:t>
            </a:r>
          </a:p>
          <a:p>
            <a:endParaRPr lang="he-IL" sz="1200" b="1" dirty="0" smtClean="0"/>
          </a:p>
          <a:p>
            <a:r>
              <a:rPr lang="he-IL" sz="1400" b="1" dirty="0" err="1" smtClean="0"/>
              <a:t>הנתניהוז</a:t>
            </a:r>
            <a:r>
              <a:rPr lang="he-IL" sz="1400" b="1" dirty="0" smtClean="0"/>
              <a:t>: אפיזודה שולית ובסופו של דבר אף זניחה בתולדות משפחה מפורסמת מאוד / </a:t>
            </a:r>
            <a:r>
              <a:rPr lang="he-IL" sz="1400" b="1" dirty="0" err="1" smtClean="0"/>
              <a:t>ג'ושוע</a:t>
            </a:r>
            <a:r>
              <a:rPr lang="he-IL" sz="1400" b="1" dirty="0" smtClean="0"/>
              <a:t> כהן. תירגם מאנגלית: ארז </a:t>
            </a:r>
            <a:r>
              <a:rPr lang="he-IL" sz="1400" b="1" dirty="0" err="1" smtClean="0"/>
              <a:t>וולק</a:t>
            </a:r>
            <a:r>
              <a:rPr lang="he-IL" sz="1400" b="1" dirty="0" smtClean="0"/>
              <a:t>. הוצאת הבה לאור, 229 עמודים, 98 שקלים</a:t>
            </a:r>
          </a:p>
          <a:p>
            <a:endParaRPr lang="he-IL" sz="1200" dirty="0" smtClean="0"/>
          </a:p>
        </p:txBody>
      </p:sp>
    </p:spTree>
    <p:extLst>
      <p:ext uri="{BB962C8B-B14F-4D97-AF65-F5344CB8AC3E}">
        <p14:creationId xmlns:p14="http://schemas.microsoft.com/office/powerpoint/2010/main" val="4149729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13314" name="Picture 2" descr="כאב תהומ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69" y="216181"/>
            <a:ext cx="2015104" cy="336970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חמישה רומאנים קצר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389" y="3023848"/>
            <a:ext cx="2168150" cy="36256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277906"/>
            <a:ext cx="6562164" cy="2954655"/>
          </a:xfrm>
          <a:prstGeom prst="rect">
            <a:avLst/>
          </a:prstGeom>
          <a:noFill/>
        </p:spPr>
        <p:txBody>
          <a:bodyPr wrap="square" rtlCol="1">
            <a:spAutoFit/>
          </a:bodyPr>
          <a:lstStyle/>
          <a:p>
            <a:r>
              <a:rPr lang="he-IL" sz="1200" b="1" dirty="0" smtClean="0"/>
              <a:t>סופה העגום </a:t>
            </a:r>
            <a:r>
              <a:rPr lang="he-IL" sz="1200" b="1" dirty="0" err="1" smtClean="0"/>
              <a:t>זיעזע</a:t>
            </a:r>
            <a:r>
              <a:rPr lang="he-IL" sz="1200" b="1" dirty="0" smtClean="0"/>
              <a:t> את ירושלים</a:t>
            </a:r>
          </a:p>
          <a:p>
            <a:r>
              <a:rPr lang="he-IL" sz="1200" b="1" dirty="0" smtClean="0"/>
              <a:t>יחיעם </a:t>
            </a:r>
            <a:r>
              <a:rPr lang="he-IL" sz="1200" b="1" dirty="0" err="1" smtClean="0"/>
              <a:t>ויץ</a:t>
            </a:r>
            <a:r>
              <a:rPr lang="he-IL" sz="1200" b="1" dirty="0" smtClean="0"/>
              <a:t>, היסטוריון ומבקר ב"הארץ"</a:t>
            </a:r>
          </a:p>
          <a:p>
            <a:endParaRPr lang="he-IL" sz="1200" b="1" dirty="0" smtClean="0"/>
          </a:p>
          <a:p>
            <a:r>
              <a:rPr lang="he-IL" sz="1200" b="1" dirty="0" smtClean="0"/>
              <a:t>הספר המרגש ביותר שקראתי בשנה האחרונה הוא "כאב תהומי ועונג עילאי", ובו מביא אילן אזרחי את סיפור הקשר בין דודו, יהודה, שהיה צבר וסופר בראשית דרכו, ובין </a:t>
            </a:r>
            <a:r>
              <a:rPr lang="he-IL" sz="1200" b="1" dirty="0" err="1" smtClean="0"/>
              <a:t>פפיטה</a:t>
            </a:r>
            <a:r>
              <a:rPr lang="he-IL" sz="1200" b="1" dirty="0" smtClean="0"/>
              <a:t> </a:t>
            </a:r>
            <a:r>
              <a:rPr lang="he-IL" sz="1200" b="1" dirty="0" err="1" smtClean="0"/>
              <a:t>פרלצוויג</a:t>
            </a:r>
            <a:r>
              <a:rPr lang="he-IL" sz="1200" b="1" dirty="0" smtClean="0"/>
              <a:t>, עולה חדשה </a:t>
            </a:r>
            <a:r>
              <a:rPr lang="he-IL" sz="1200" b="1" dirty="0" err="1" smtClean="0"/>
              <a:t>מצרנוביץ</a:t>
            </a:r>
            <a:r>
              <a:rPr lang="he-IL" sz="1200" b="1" dirty="0" smtClean="0"/>
              <a:t>', </a:t>
            </a:r>
            <a:r>
              <a:rPr lang="he-IL" sz="1200" b="1" dirty="0" err="1" smtClean="0"/>
              <a:t>אשה</a:t>
            </a:r>
            <a:r>
              <a:rPr lang="he-IL" sz="1200" b="1" dirty="0" smtClean="0"/>
              <a:t> יפה, מבריקה, אמביציוזית ודיכאונית. הקשר ביניהם נוצר בשנת 1939 באוניברסיטה העברית בירושלים, כשהיו בני פחות מ–20, והוביל לסיפור אהבה סוער ולנישואים. </a:t>
            </a:r>
            <a:r>
              <a:rPr lang="he-IL" sz="1200" b="1" dirty="0" err="1" smtClean="0"/>
              <a:t>פפיטה</a:t>
            </a:r>
            <a:r>
              <a:rPr lang="he-IL" sz="1200" b="1" dirty="0" smtClean="0"/>
              <a:t> הפכה לפילוסופית מוכרת בעולם, והיתה לאשה היחידה שלימדה פילוסופיה באוניברסיטה העברית באותם ימים, ובעלה, יהודה, הלך בעקבותיה בכל אשר הלכה. למרות כישוריה וכישרונותיה הרבים סירבו ראשי החוג שבו לימדה לקדמה לדרגת פרופסור חבר. </a:t>
            </a:r>
            <a:r>
              <a:rPr lang="he-IL" sz="1200" b="1" dirty="0" err="1" smtClean="0"/>
              <a:t>פפיטה</a:t>
            </a:r>
            <a:r>
              <a:rPr lang="he-IL" sz="1200" b="1" dirty="0" smtClean="0"/>
              <a:t> ראתה בכך עוול משווע שבעקבותיו, במאי 1963, כשהיא רק בת 42, שלחה יד בנפשה. סופה העגום </a:t>
            </a:r>
            <a:r>
              <a:rPr lang="he-IL" sz="1200" b="1" dirty="0" err="1" smtClean="0"/>
              <a:t>זיעזע</a:t>
            </a:r>
            <a:r>
              <a:rPr lang="he-IL" sz="1200" b="1" dirty="0" smtClean="0"/>
              <a:t> עמוקות את אנשי ירושלים, שהיתה באותם ימים מקום קטן ואינטימי. בעלה האריך ימים אחריה, מלווה בתחושת אשמה על שלא הצליח למנוע את מות אהובתו.</a:t>
            </a:r>
          </a:p>
          <a:p>
            <a:endParaRPr lang="he-IL" sz="1400" b="1" dirty="0" smtClean="0"/>
          </a:p>
          <a:p>
            <a:r>
              <a:rPr lang="he-IL" sz="1400" b="1" dirty="0" smtClean="0"/>
              <a:t>כאב תהומי ועונג עילאי: </a:t>
            </a:r>
            <a:r>
              <a:rPr lang="he-IL" sz="1400" b="1" dirty="0" err="1" smtClean="0"/>
              <a:t>פפיטה</a:t>
            </a:r>
            <a:r>
              <a:rPr lang="he-IL" sz="1400" b="1" dirty="0" smtClean="0"/>
              <a:t> ויהודה האזרחי / אילן אזרחי. הוצאת כרמל, 339 עמודים, 99 שקלים</a:t>
            </a:r>
            <a:endParaRPr lang="he-IL" sz="1400" b="1" dirty="0"/>
          </a:p>
        </p:txBody>
      </p:sp>
      <p:sp>
        <p:nvSpPr>
          <p:cNvPr id="3" name="TextBox 2"/>
          <p:cNvSpPr txBox="1"/>
          <p:nvPr/>
        </p:nvSpPr>
        <p:spPr>
          <a:xfrm>
            <a:off x="304799" y="3639671"/>
            <a:ext cx="6203576" cy="3139321"/>
          </a:xfrm>
          <a:prstGeom prst="rect">
            <a:avLst/>
          </a:prstGeom>
          <a:noFill/>
        </p:spPr>
        <p:txBody>
          <a:bodyPr wrap="square" rtlCol="1">
            <a:spAutoFit/>
          </a:bodyPr>
          <a:lstStyle/>
          <a:p>
            <a:r>
              <a:rPr lang="he-IL" sz="1200" b="1" dirty="0" smtClean="0"/>
              <a:t>האמיתות האנושיות המכאיבות ביותר</a:t>
            </a:r>
          </a:p>
          <a:p>
            <a:r>
              <a:rPr lang="he-IL" sz="1200" b="1" dirty="0" smtClean="0"/>
              <a:t>מעין איתן, סופרת ומבקרת ב"הארץ"</a:t>
            </a:r>
          </a:p>
          <a:p>
            <a:endParaRPr lang="he-IL" sz="1200" b="1" dirty="0" smtClean="0"/>
          </a:p>
          <a:p>
            <a:r>
              <a:rPr lang="he-IL" sz="1200" b="1" dirty="0" smtClean="0"/>
              <a:t>כפי שמעיד שמו, הקובץ מכיל חמישה מהרומנים הקצרים שכתבה נטליה גינצבורג בשנים 1941–1961, וכן חמישה סיפורים קצרים שרואים אור לראשונה בעברית. "ככה זה קרה", שנפתח בשורה "יריתי לו בין העיניים", מחזיק את הפואטיקה </a:t>
            </a:r>
            <a:r>
              <a:rPr lang="he-IL" sz="1200" b="1" dirty="0" err="1" smtClean="0"/>
              <a:t>והתמטיקה</a:t>
            </a:r>
            <a:r>
              <a:rPr lang="he-IL" sz="1200" b="1" dirty="0" smtClean="0"/>
              <a:t> </a:t>
            </a:r>
            <a:r>
              <a:rPr lang="he-IL" sz="1200" b="1" dirty="0" err="1" smtClean="0"/>
              <a:t>הגינצבורגיות</a:t>
            </a:r>
            <a:r>
              <a:rPr lang="he-IL" sz="1200" b="1" dirty="0" smtClean="0"/>
              <a:t> יותר מכולם: </a:t>
            </a:r>
            <a:r>
              <a:rPr lang="he-IL" sz="1200" b="1" dirty="0" err="1" smtClean="0"/>
              <a:t>אשה</a:t>
            </a:r>
            <a:r>
              <a:rPr lang="he-IL" sz="1200" b="1" dirty="0" smtClean="0"/>
              <a:t> צעירה מתחתנת עם גבר מבוגר ממנה, כשידוע לה שהוא מאוהב באחרת, מפני שהיא חושבת שהנישואים יקלו את בדידותה, אבל מגלה שהם רק מחריפים אותה. הרומנים והסיפורים המקובצים כאן מאוכלסים בנשים בודדות ובגברים מאכזבים, בין שהם אבות, אחים או מאהבים; ועם זאת, גינצבורג מעצבת את דמויות המספרות שלה כנשים שאינן מוותרות על הסיכוי לאהבה, גם בתנאים הרגשיים המחפירים ביותר. בפשטות ובחסכנות שאינן מעידות כלל וכלל על היעדר תחכום, הקובץ הזה הוא דוגמה מופתית לניסיון לספר באומץ ובדיוק גם את האמיתות האנושיות המכאיבות ביותר.</a:t>
            </a:r>
          </a:p>
          <a:p>
            <a:endParaRPr lang="he-IL" sz="1200" b="1" dirty="0" smtClean="0"/>
          </a:p>
          <a:p>
            <a:r>
              <a:rPr lang="he-IL" sz="1400" b="1" dirty="0" smtClean="0"/>
              <a:t>חמישה רומנים קצרים וסיפורים / נטליה גינצבורג. תירגמו מאיטלקית: מירון </a:t>
            </a:r>
            <a:r>
              <a:rPr lang="he-IL" sz="1400" b="1" dirty="0" err="1" smtClean="0"/>
              <a:t>רפופורט</a:t>
            </a:r>
            <a:r>
              <a:rPr lang="he-IL" sz="1400" b="1" dirty="0" smtClean="0"/>
              <a:t>, יונתן פיין ומנחם פרי. הספריה החדשה, הוצאת הקיבוץ המאוחד / ספרי סימן קריאה, 428 עמודים, 98 שקלים</a:t>
            </a:r>
            <a:endParaRPr lang="he-IL" sz="1400" b="1" dirty="0"/>
          </a:p>
        </p:txBody>
      </p:sp>
    </p:spTree>
    <p:extLst>
      <p:ext uri="{BB962C8B-B14F-4D97-AF65-F5344CB8AC3E}">
        <p14:creationId xmlns:p14="http://schemas.microsoft.com/office/powerpoint/2010/main" val="3564882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mConfetti">
          <a:fgClr>
            <a:schemeClr val="accent2">
              <a:lumMod val="50000"/>
            </a:schemeClr>
          </a:fgClr>
          <a:bgClr>
            <a:schemeClr val="bg1"/>
          </a:bgClr>
        </a:pattFill>
        <a:effectLst/>
      </p:bgPr>
    </p:bg>
    <p:spTree>
      <p:nvGrpSpPr>
        <p:cNvPr id="1" name=""/>
        <p:cNvGrpSpPr/>
        <p:nvPr/>
      </p:nvGrpSpPr>
      <p:grpSpPr>
        <a:xfrm>
          <a:off x="0" y="0"/>
          <a:ext cx="0" cy="0"/>
          <a:chOff x="0" y="0"/>
          <a:chExt cx="0" cy="0"/>
        </a:xfrm>
      </p:grpSpPr>
      <p:pic>
        <p:nvPicPr>
          <p:cNvPr id="14338" name="Picture 2" descr="כן"/>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6508" y="179294"/>
            <a:ext cx="1892417" cy="316454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היו זמני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88" y="3269485"/>
            <a:ext cx="2064147" cy="3451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0659" y="233082"/>
            <a:ext cx="6373906" cy="3139321"/>
          </a:xfrm>
          <a:prstGeom prst="rect">
            <a:avLst/>
          </a:prstGeom>
          <a:noFill/>
        </p:spPr>
        <p:txBody>
          <a:bodyPr wrap="square" rtlCol="1">
            <a:spAutoFit/>
          </a:bodyPr>
          <a:lstStyle/>
          <a:p>
            <a:r>
              <a:rPr lang="he-IL" sz="1200" b="1" dirty="0" smtClean="0"/>
              <a:t>פרישה דקדקנית של תנועה מתמשכת אחת עד הקצה</a:t>
            </a:r>
          </a:p>
          <a:p>
            <a:r>
              <a:rPr lang="he-IL" sz="1200" b="1" dirty="0" smtClean="0"/>
              <a:t>שאול סתר, עורך כתב העת "תיאוריה וביקורת"</a:t>
            </a:r>
          </a:p>
          <a:p>
            <a:endParaRPr lang="he-IL" sz="1200" b="1" dirty="0" smtClean="0"/>
          </a:p>
          <a:p>
            <a:r>
              <a:rPr lang="he-IL" sz="1200" b="1" dirty="0" smtClean="0"/>
              <a:t>קריאה </a:t>
            </a:r>
            <a:r>
              <a:rPr lang="he-IL" sz="1200" b="1" dirty="0" err="1" smtClean="0"/>
              <a:t>ב״כן</a:t>
            </a:r>
            <a:r>
              <a:rPr lang="he-IL" sz="1200" b="1" dirty="0" smtClean="0"/>
              <a:t>״ של תומס </a:t>
            </a:r>
            <a:r>
              <a:rPr lang="he-IL" sz="1200" b="1" dirty="0" err="1" smtClean="0"/>
              <a:t>ברנהרד</a:t>
            </a:r>
            <a:r>
              <a:rPr lang="he-IL" sz="1200" b="1" dirty="0" smtClean="0"/>
              <a:t>, שראה אור באחרונה בתרגומה של טלי קונס בהוצאת ספריית רות החדשה והמבטיחה, מזמנת מעמד מוזר. אתה קורא בספר, עמוד אחר עמוד, ונדמה לך שאתה נמצא תמיד באותו המשפט, ושכל הספר עשוי ממשפט ארוך ומפותל אחד שמשעה שנכנסת בשעריו אינך יכול להיחלץ ממנו, והוא נכרך סביבך כמו חבל תלייה. כך הוא גם יוצא ממי שהוגה אותו, המספר של </a:t>
            </a:r>
            <a:r>
              <a:rPr lang="he-IL" sz="1200" b="1" dirty="0" err="1" smtClean="0"/>
              <a:t>ברנהרד</a:t>
            </a:r>
            <a:r>
              <a:rPr lang="he-IL" sz="1200" b="1" dirty="0" smtClean="0"/>
              <a:t>, שפולט את </a:t>
            </a:r>
            <a:r>
              <a:rPr lang="he-IL" sz="1200" b="1" dirty="0" err="1" smtClean="0"/>
              <a:t>מלותיו</a:t>
            </a:r>
            <a:r>
              <a:rPr lang="he-IL" sz="1200" b="1" dirty="0" smtClean="0"/>
              <a:t> כמין "עבודה מדעית" שנעשית ב"שיגעון מוחלט", ובמהלכה הוא מנסה להבין את עיקריה של עסקה </a:t>
            </a:r>
            <a:r>
              <a:rPr lang="he-IL" sz="1200" b="1" dirty="0" err="1" smtClean="0"/>
              <a:t>נדל"נית</a:t>
            </a:r>
            <a:r>
              <a:rPr lang="he-IL" sz="1200" b="1" dirty="0" smtClean="0"/>
              <a:t> אחת, ששורשיה במערכת יחסים אחת, ולמעשה בנבכיה של נפש אחת, שמוקרנת מתוך נפשו שלו — הנפש הזועמת, המיואשת, החוקרת, המתמללת עצמה עד בלי דעת, עד סף השפיות. ספריו של </a:t>
            </a:r>
            <a:r>
              <a:rPr lang="he-IL" sz="1200" b="1" dirty="0" err="1" smtClean="0"/>
              <a:t>ברנהרד</a:t>
            </a:r>
            <a:r>
              <a:rPr lang="he-IL" sz="1200" b="1" dirty="0" smtClean="0"/>
              <a:t> — כולם ספר אחד, משפט אחד — פורשים בדקדקנות תנועה מתמשכת אחת עד הקצה. זוהי תנועת השלילה. אבל היכן בתנועה זו מופיע </a:t>
            </a:r>
            <a:r>
              <a:rPr lang="he-IL" sz="1200" b="1" dirty="0" err="1" smtClean="0"/>
              <a:t>ה״כן</a:t>
            </a:r>
            <a:r>
              <a:rPr lang="he-IL" sz="1200" b="1" dirty="0" smtClean="0"/>
              <a:t>״ שבשמו של הספר? לשם כך יש לעקוב אחר המשפט כולו.</a:t>
            </a:r>
          </a:p>
          <a:p>
            <a:endParaRPr lang="he-IL" sz="1400" b="1" dirty="0" smtClean="0"/>
          </a:p>
          <a:p>
            <a:r>
              <a:rPr lang="he-IL" sz="1400" b="1" dirty="0" smtClean="0"/>
              <a:t>כן / תומס </a:t>
            </a:r>
            <a:r>
              <a:rPr lang="he-IL" sz="1400" b="1" dirty="0" err="1" smtClean="0"/>
              <a:t>ברנהרד</a:t>
            </a:r>
            <a:r>
              <a:rPr lang="he-IL" sz="1400" b="1" dirty="0" smtClean="0"/>
              <a:t>. </a:t>
            </a:r>
            <a:r>
              <a:rPr lang="he-IL" sz="1400" b="1" dirty="0" err="1" smtClean="0"/>
              <a:t>תירגמה</a:t>
            </a:r>
            <a:r>
              <a:rPr lang="he-IL" sz="1400" b="1" dirty="0" smtClean="0"/>
              <a:t> מגרמנית: טלי קונס. הוצאת ספריית רות, 135 עמודים, </a:t>
            </a:r>
          </a:p>
          <a:p>
            <a:r>
              <a:rPr lang="he-IL" sz="1400" b="1" dirty="0"/>
              <a:t> </a:t>
            </a:r>
            <a:r>
              <a:rPr lang="he-IL" sz="1400" b="1" dirty="0" smtClean="0"/>
              <a:t>89 שקלים</a:t>
            </a:r>
            <a:endParaRPr lang="he-IL" sz="1400" b="1" dirty="0"/>
          </a:p>
        </p:txBody>
      </p:sp>
      <p:sp>
        <p:nvSpPr>
          <p:cNvPr id="3" name="TextBox 2"/>
          <p:cNvSpPr txBox="1"/>
          <p:nvPr/>
        </p:nvSpPr>
        <p:spPr>
          <a:xfrm>
            <a:off x="2214283" y="3564791"/>
            <a:ext cx="6481482" cy="3293209"/>
          </a:xfrm>
          <a:prstGeom prst="rect">
            <a:avLst/>
          </a:prstGeom>
          <a:noFill/>
        </p:spPr>
        <p:txBody>
          <a:bodyPr wrap="square" rtlCol="1">
            <a:spAutoFit/>
          </a:bodyPr>
          <a:lstStyle/>
          <a:p>
            <a:r>
              <a:rPr lang="he-IL" sz="1200" b="1" dirty="0" smtClean="0"/>
              <a:t>הקוראים זוכים בתחושת סיפוק והתעלות</a:t>
            </a:r>
          </a:p>
          <a:p>
            <a:r>
              <a:rPr lang="he-IL" sz="1200" b="1" dirty="0" smtClean="0"/>
              <a:t>אבי </a:t>
            </a:r>
            <a:r>
              <a:rPr lang="he-IL" sz="1200" b="1" dirty="0" err="1" smtClean="0"/>
              <a:t>גרפינקל</a:t>
            </a:r>
            <a:r>
              <a:rPr lang="he-IL" sz="1200" b="1" dirty="0" smtClean="0"/>
              <a:t>, סופר ומבקר ב"הארץ"</a:t>
            </a:r>
          </a:p>
          <a:p>
            <a:endParaRPr lang="he-IL" sz="1200" b="1" dirty="0" smtClean="0"/>
          </a:p>
          <a:p>
            <a:r>
              <a:rPr lang="he-IL" sz="1200" b="1" dirty="0" smtClean="0"/>
              <a:t>בתשובה לדילמה הקלאסית, אפשר לקבוע באופן חד: הספר יותר טוב מהסרט שעליו הוא מבוסס. ואין זו טעות — הסרט הגיע קודם, </a:t>
            </a:r>
            <a:r>
              <a:rPr lang="he-IL" sz="1200" b="1" dirty="0" err="1" smtClean="0"/>
              <a:t>והבמאי־תסריטאי</a:t>
            </a:r>
            <a:r>
              <a:rPr lang="he-IL" sz="1200" b="1" dirty="0" smtClean="0"/>
              <a:t> קוונטין טרנטינו כתב רק אחר כך את הספר, תוך שהוא מחיה מסורת הוליוודית ותיקה של "</a:t>
            </a:r>
            <a:r>
              <a:rPr lang="he-IL" sz="1200" b="1" dirty="0" err="1" smtClean="0"/>
              <a:t>נובליזציה</a:t>
            </a:r>
            <a:r>
              <a:rPr lang="he-IL" sz="1200" b="1" dirty="0" smtClean="0"/>
              <a:t>" (</a:t>
            </a:r>
            <a:r>
              <a:rPr lang="en-US" sz="1200" b="1" dirty="0" smtClean="0"/>
              <a:t>novelization). </a:t>
            </a:r>
            <a:r>
              <a:rPr lang="he-IL" sz="1200" b="1" dirty="0" smtClean="0"/>
              <a:t>העובדה שז'אנר בירידה כמו הרומן חווה עדנה מהדהדת באופן סמלי את העלילה, המתארת את נפילתו </a:t>
            </a:r>
            <a:r>
              <a:rPr lang="he-IL" sz="1200" b="1" dirty="0" err="1" smtClean="0"/>
              <a:t>מגדולה־יחסית</a:t>
            </a:r>
            <a:r>
              <a:rPr lang="he-IL" sz="1200" b="1" dirty="0" smtClean="0"/>
              <a:t> של שחקן הקולנוע והטלוויזיה ריק דלטון, שנאלץ לגלם בגיל העמידה דמויות נבלים בתפקידי אורח קטנים והולכים, ומתבונן בקנאה בעמיתים מצליחים ממנו כמו סטיב מקווין. ואולם, בהדרגה ובאופן משכנע, ובעיקר </a:t>
            </a:r>
            <a:r>
              <a:rPr lang="he-IL" sz="1200" b="1" dirty="0" err="1" smtClean="0"/>
              <a:t>בסצינת</a:t>
            </a:r>
            <a:r>
              <a:rPr lang="he-IL" sz="1200" b="1" dirty="0" smtClean="0"/>
              <a:t> הסיום, זוכה דלטון לגאולה אישית ומקצועית — במציאת ייעודו האמנותי ובהסתפקות בחלקו, שאינו מועט כלל. במקום אלימות או החמצה, המאפיינות את רוב הסופים בסרטי טרנטינו — כולל סיום הסרט שהוליד את הספר, "היו זמנים בהוליווד" — מסתיים הרומן </a:t>
            </a:r>
            <a:r>
              <a:rPr lang="he-IL" sz="1200" b="1" dirty="0" err="1" smtClean="0"/>
              <a:t>בהפי־אנד</a:t>
            </a:r>
            <a:r>
              <a:rPr lang="he-IL" sz="1200" b="1" dirty="0" smtClean="0"/>
              <a:t> אמין, אינטליגנטי וחף מקיטש. הקוראים זוכים בתחושת סיפוק והתעלות, שכמוה יכול כנראה להעניק רק יוצר בוגר ובשל, שהגיע להשלמה עם המצב האנושי ועם חייו הפרטיים.</a:t>
            </a:r>
          </a:p>
          <a:p>
            <a:endParaRPr lang="he-IL" sz="1200" b="1" dirty="0" smtClean="0"/>
          </a:p>
          <a:p>
            <a:r>
              <a:rPr lang="he-IL" sz="1400" b="1" dirty="0" smtClean="0"/>
              <a:t>היו זמנים בהוליווד / קוונטין טרנטינו. תירגם מאנגלית: גיא </a:t>
            </a:r>
            <a:r>
              <a:rPr lang="he-IL" sz="1400" b="1" dirty="0" err="1" smtClean="0"/>
              <a:t>הרלינג</a:t>
            </a:r>
            <a:r>
              <a:rPr lang="he-IL" sz="1400" b="1" dirty="0" smtClean="0"/>
              <a:t>. הוצאת כתר, 366 עמודים, 98 שקלים</a:t>
            </a:r>
            <a:endParaRPr lang="he-IL" sz="1400" b="1" dirty="0"/>
          </a:p>
        </p:txBody>
      </p:sp>
    </p:spTree>
    <p:extLst>
      <p:ext uri="{BB962C8B-B14F-4D97-AF65-F5344CB8AC3E}">
        <p14:creationId xmlns:p14="http://schemas.microsoft.com/office/powerpoint/2010/main" val="1528408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mConfetti">
          <a:fgClr>
            <a:schemeClr val="accent4">
              <a:lumMod val="75000"/>
            </a:schemeClr>
          </a:fgClr>
          <a:bgClr>
            <a:schemeClr val="bg1"/>
          </a:bgClr>
        </a:pattFill>
        <a:effectLst/>
      </p:bgPr>
    </p:bg>
    <p:spTree>
      <p:nvGrpSpPr>
        <p:cNvPr id="1" name=""/>
        <p:cNvGrpSpPr/>
        <p:nvPr/>
      </p:nvGrpSpPr>
      <p:grpSpPr>
        <a:xfrm>
          <a:off x="0" y="0"/>
          <a:ext cx="0" cy="0"/>
          <a:chOff x="0" y="0"/>
          <a:chExt cx="0" cy="0"/>
        </a:xfrm>
      </p:grpSpPr>
      <p:pic>
        <p:nvPicPr>
          <p:cNvPr id="15362" name="Picture 2" descr="בצריחות אילמ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11" y="233082"/>
            <a:ext cx="1853494" cy="30994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364" name="Picture 4" descr="ככה באתי לעולם"/>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175814" y="3792071"/>
            <a:ext cx="1724830" cy="2884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0141" y="106681"/>
            <a:ext cx="6687670" cy="3693319"/>
          </a:xfrm>
          <a:prstGeom prst="rect">
            <a:avLst/>
          </a:prstGeom>
          <a:noFill/>
        </p:spPr>
        <p:txBody>
          <a:bodyPr wrap="square" rtlCol="1">
            <a:spAutoFit/>
          </a:bodyPr>
          <a:lstStyle/>
          <a:p>
            <a:r>
              <a:rPr lang="he-IL" sz="1200" b="1" dirty="0" smtClean="0"/>
              <a:t>החוויות הייחודיות של הנשים היהודיות באושוויץ</a:t>
            </a:r>
          </a:p>
          <a:p>
            <a:r>
              <a:rPr lang="he-IL" sz="1200" b="1" dirty="0" smtClean="0"/>
              <a:t>ציפי </a:t>
            </a:r>
            <a:r>
              <a:rPr lang="he-IL" sz="1200" b="1" dirty="0" err="1" smtClean="0"/>
              <a:t>גון־גרוס</a:t>
            </a:r>
            <a:r>
              <a:rPr lang="he-IL" sz="1200" b="1" dirty="0" smtClean="0"/>
              <a:t>, עורכת ומגישת התוכנית "ספרים רבותיי ספרים" בגלי צה"ל</a:t>
            </a:r>
          </a:p>
          <a:p>
            <a:endParaRPr lang="he-IL" sz="1200" b="1" dirty="0" smtClean="0"/>
          </a:p>
          <a:p>
            <a:r>
              <a:rPr lang="he-IL" sz="1200" b="1" dirty="0" smtClean="0"/>
              <a:t>נעמה </a:t>
            </a:r>
            <a:r>
              <a:rPr lang="he-IL" sz="1200" b="1" dirty="0" err="1" smtClean="0"/>
              <a:t>שי"ק</a:t>
            </a:r>
            <a:r>
              <a:rPr lang="he-IL" sz="1200" b="1" dirty="0" smtClean="0"/>
              <a:t> כתבה מונוגרפיה מרתקת וחשובה העוסקת בחוויותיהן הייחודיות של הנשים היהודיות במחנה </a:t>
            </a:r>
            <a:r>
              <a:rPr lang="he-IL" sz="1200" b="1" dirty="0" err="1" smtClean="0"/>
              <a:t>אושוויץ־בירקנאו</a:t>
            </a:r>
            <a:r>
              <a:rPr lang="he-IL" sz="1200" b="1" dirty="0" smtClean="0"/>
              <a:t>, בשנים 1942–1945. בכתיבתה מסתמכת </a:t>
            </a:r>
            <a:r>
              <a:rPr lang="he-IL" sz="1200" b="1" dirty="0" err="1" smtClean="0"/>
              <a:t>שי"ק</a:t>
            </a:r>
            <a:r>
              <a:rPr lang="he-IL" sz="1200" b="1" dirty="0" smtClean="0"/>
              <a:t> על זיכרונות אישיים של ניצולות, על זיכרונות קולקטיביים וגם על התיעוד הגרמני של המחנה, כשהיא מפרידה בין ההתנסות </a:t>
            </a:r>
            <a:r>
              <a:rPr lang="he-IL" sz="1200" b="1" dirty="0" err="1" smtClean="0"/>
              <a:t>הכלל־אנושית</a:t>
            </a:r>
            <a:r>
              <a:rPr lang="he-IL" sz="1200" b="1" dirty="0" smtClean="0"/>
              <a:t> של "האדם העירום" — זה שהופשט מחירותו, מזכותו לחיות, ממשפחתו, מחבריו, הורחק מהקהילה שבה חי, ולבושו, שערו ורכושו נלקחו ממנו — ובין ההתנסות המגדרית הייחודית לנשים — זו שבבסיסה הפיזיולוגיה הנשית (המחזור החודשי, </a:t>
            </a:r>
            <a:r>
              <a:rPr lang="he-IL" sz="1200" b="1" dirty="0" err="1" smtClean="0"/>
              <a:t>ההריון</a:t>
            </a:r>
            <a:r>
              <a:rPr lang="he-IL" sz="1200" b="1" dirty="0" smtClean="0"/>
              <a:t>, הפגיעות המינית). ההפרדה הזאת נעשתה על פי ראיית העולם הנאצית, שהתייחסה לנשים כיולדות הדור היהודי הבא וגם ככוח עבודה פחות יעיל, וגם על פי מגדר — לדוגמה, היחס להיגיינה ולרעב. בין היתר, </a:t>
            </a:r>
            <a:r>
              <a:rPr lang="he-IL" sz="1200" b="1" dirty="0" err="1" smtClean="0"/>
              <a:t>שי"ק</a:t>
            </a:r>
            <a:r>
              <a:rPr lang="he-IL" sz="1200" b="1" dirty="0" smtClean="0"/>
              <a:t> מתארת 50 אסירות, שילדיהן נרצחו והן הצטוו להוביל 50 עגלות תינוק ריקות לאורך שלושה ק"מ בבירקנאו; את הנשים ההרות ואת האמהות שהוכרחו לבחור בין חייהן לחיי ילדיהן; את ההשפלה והבושה שחוו הנשים בשל הגוף המטונף, הראשים המגולחים והעירום הפרוץ; ואת החומרים שהכניסו הגרמנים למזונן של האסירות כדי להפסיק את המחזור החודשי. "אני חושבת שהניצחון גדול אם אתה יכול להיות בחזרה בן אדם", אמרה בעדותה יפה </a:t>
            </a:r>
            <a:r>
              <a:rPr lang="he-IL" sz="1200" b="1" dirty="0" err="1" smtClean="0"/>
              <a:t>הארט</a:t>
            </a:r>
            <a:r>
              <a:rPr lang="he-IL" sz="1200" b="1" dirty="0" smtClean="0"/>
              <a:t>, 44 שנה לאחר סיום המלחמה.</a:t>
            </a:r>
          </a:p>
          <a:p>
            <a:endParaRPr lang="he-IL" sz="1200" b="1" dirty="0" smtClean="0"/>
          </a:p>
          <a:p>
            <a:r>
              <a:rPr lang="he-IL" sz="1400" b="1" dirty="0" smtClean="0"/>
              <a:t>בצריחות אילמות: נשים יהודיות </a:t>
            </a:r>
            <a:r>
              <a:rPr lang="he-IL" sz="1400" b="1" dirty="0" err="1" smtClean="0"/>
              <a:t>באושוויץ־בירקנאו</a:t>
            </a:r>
            <a:r>
              <a:rPr lang="he-IL" sz="1400" b="1" dirty="0" smtClean="0"/>
              <a:t>, 1942–1945 / נעמה </a:t>
            </a:r>
            <a:r>
              <a:rPr lang="he-IL" sz="1400" b="1" dirty="0" err="1" smtClean="0"/>
              <a:t>שי"ק</a:t>
            </a:r>
            <a:r>
              <a:rPr lang="he-IL" sz="1400" b="1" dirty="0" smtClean="0"/>
              <a:t>. הוצאת יד ושם ולמדא עיון — הוצאת הספרים של האוניברסיטה הפתוחה, לא צוין מספר עמודים, 91 שקלים</a:t>
            </a:r>
            <a:endParaRPr lang="he-IL" sz="1400" b="1" dirty="0"/>
          </a:p>
        </p:txBody>
      </p:sp>
      <p:sp>
        <p:nvSpPr>
          <p:cNvPr id="4" name="TextBox 3"/>
          <p:cNvSpPr txBox="1"/>
          <p:nvPr/>
        </p:nvSpPr>
        <p:spPr>
          <a:xfrm>
            <a:off x="259977" y="3668775"/>
            <a:ext cx="6795247" cy="3108543"/>
          </a:xfrm>
          <a:prstGeom prst="rect">
            <a:avLst/>
          </a:prstGeom>
          <a:noFill/>
        </p:spPr>
        <p:txBody>
          <a:bodyPr wrap="square" rtlCol="1">
            <a:spAutoFit/>
          </a:bodyPr>
          <a:lstStyle/>
          <a:p>
            <a:r>
              <a:rPr lang="he-IL" sz="1200" b="1" dirty="0" smtClean="0"/>
              <a:t>שירה הנושאת </a:t>
            </a:r>
            <a:r>
              <a:rPr lang="he-IL" sz="1200" b="1" dirty="0" err="1" smtClean="0"/>
              <a:t>איתה</a:t>
            </a:r>
            <a:r>
              <a:rPr lang="he-IL" sz="1200" b="1" dirty="0" smtClean="0"/>
              <a:t> אהבת אדם</a:t>
            </a:r>
          </a:p>
          <a:p>
            <a:r>
              <a:rPr lang="he-IL" sz="1200" b="1" dirty="0" smtClean="0"/>
              <a:t>ורד לי, מבקרת ב"הארץ"</a:t>
            </a:r>
          </a:p>
          <a:p>
            <a:endParaRPr lang="he-IL" sz="1200" b="1" dirty="0" smtClean="0"/>
          </a:p>
          <a:p>
            <a:r>
              <a:rPr lang="he-IL" sz="1200" b="1" dirty="0" smtClean="0"/>
              <a:t>בראיון שערכתי איתו בביתו שבנצרת ב–2007 סיפר </a:t>
            </a:r>
            <a:r>
              <a:rPr lang="he-IL" sz="1200" b="1" dirty="0" err="1" smtClean="0"/>
              <a:t>טאהא</a:t>
            </a:r>
            <a:r>
              <a:rPr lang="he-IL" sz="1200" b="1" dirty="0" smtClean="0"/>
              <a:t> מוחמד עלי שלימודיו הפורמליים הופסקו אמנם בכיתה ד', אבל הוא הקפיד להישאר תלמיד כל חייו. עלי, מבכירי המשוררים הפלסטינים, נולד ב–1931 בכפר </a:t>
            </a:r>
            <a:r>
              <a:rPr lang="he-IL" sz="1200" b="1" dirty="0" err="1" smtClean="0"/>
              <a:t>ספוריה</a:t>
            </a:r>
            <a:r>
              <a:rPr lang="he-IL" sz="1200" b="1" dirty="0" smtClean="0"/>
              <a:t> בגליל, שנמחה מעל פני האדמה ב–1948, ורק בגיל 52 ראה אור ספרו הראשון. עד אז הצפין במגירות שירים וסיפורים קצרים שכתב כשחנות העתיקות שבבעלותו היתה ריקה מלקוחות. עד מותו ב–2011 </a:t>
            </a:r>
            <a:r>
              <a:rPr lang="he-IL" sz="1200" b="1" dirty="0" err="1" smtClean="0"/>
              <a:t>פירסם</a:t>
            </a:r>
            <a:r>
              <a:rPr lang="he-IL" sz="1200" b="1" dirty="0" smtClean="0"/>
              <a:t> עוד ארבעה קובצי שירה וסיפורים קצרים. הקהל הישראלי התוודע לכתיבתו ב–2006, עם צאת הקובץ "שירים", מהדורה </a:t>
            </a:r>
            <a:r>
              <a:rPr lang="he-IL" sz="1200" b="1" dirty="0" err="1" smtClean="0"/>
              <a:t>דו־לשונית</a:t>
            </a:r>
            <a:r>
              <a:rPr lang="he-IL" sz="1200" b="1" dirty="0" smtClean="0"/>
              <a:t>, </a:t>
            </a:r>
            <a:r>
              <a:rPr lang="he-IL" sz="1200" b="1" dirty="0" err="1" smtClean="0"/>
              <a:t>עברית־ערבית</a:t>
            </a:r>
            <a:r>
              <a:rPr lang="he-IL" sz="1200" b="1" dirty="0" smtClean="0"/>
              <a:t>, בתרגום מופתי של אנטון שמאס (הוצאת </a:t>
            </a:r>
            <a:r>
              <a:rPr lang="he-IL" sz="1200" b="1" dirty="0" err="1" smtClean="0"/>
              <a:t>אנדלוס</a:t>
            </a:r>
            <a:r>
              <a:rPr lang="he-IL" sz="1200" b="1" dirty="0" smtClean="0"/>
              <a:t>). השנה הצטרף אליו "היונה שעזבה ברכבת החורף" — מבחר נוגה, דואב ויפהפה משיריו של עלי, הספוגים באירוניה צורבת ובהומור של פליטים, בתרגום מעודן של אהוד הורביץ. במציאות של דלות תרגום מערבית לעברית, ראוי לברך את הוצאת קשב על שהביאה לקוראים מבחר משירתו, הנושאת </a:t>
            </a:r>
            <a:r>
              <a:rPr lang="he-IL" sz="1200" b="1" dirty="0" err="1" smtClean="0"/>
              <a:t>איתה</a:t>
            </a:r>
            <a:r>
              <a:rPr lang="he-IL" sz="1200" b="1" dirty="0" smtClean="0"/>
              <a:t> אהבת אדם, געגוע מר וחוויית פליטות.</a:t>
            </a:r>
          </a:p>
          <a:p>
            <a:endParaRPr lang="he-IL" sz="1200" b="1" dirty="0" smtClean="0"/>
          </a:p>
          <a:p>
            <a:r>
              <a:rPr lang="he-IL" sz="1400" b="1" dirty="0" smtClean="0"/>
              <a:t>היונה שעזבה ברכבת החורף / </a:t>
            </a:r>
            <a:r>
              <a:rPr lang="he-IL" sz="1400" b="1" dirty="0" err="1" smtClean="0"/>
              <a:t>טאהא</a:t>
            </a:r>
            <a:r>
              <a:rPr lang="he-IL" sz="1400" b="1" dirty="0" smtClean="0"/>
              <a:t> מוחמד עלי. תירגם מערבית: אהוד הורביץ. הוצאת קשב לשירה, 69 עמודים, 72 שקלים</a:t>
            </a:r>
            <a:endParaRPr lang="he-IL" sz="1400" b="1" dirty="0"/>
          </a:p>
        </p:txBody>
      </p:sp>
    </p:spTree>
    <p:extLst>
      <p:ext uri="{BB962C8B-B14F-4D97-AF65-F5344CB8AC3E}">
        <p14:creationId xmlns:p14="http://schemas.microsoft.com/office/powerpoint/2010/main" val="3230709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smConfetti">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16386" name="Picture 2" descr="פנגיא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74" y="206190"/>
            <a:ext cx="2009673" cy="29762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388" name="Picture 4" descr="הקיץ האחרו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319" y="3164541"/>
            <a:ext cx="2062570" cy="34490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88" y="89647"/>
            <a:ext cx="6669741" cy="2923877"/>
          </a:xfrm>
          <a:prstGeom prst="rect">
            <a:avLst/>
          </a:prstGeom>
          <a:noFill/>
        </p:spPr>
        <p:txBody>
          <a:bodyPr wrap="square" rtlCol="1">
            <a:spAutoFit/>
          </a:bodyPr>
          <a:lstStyle/>
          <a:p>
            <a:r>
              <a:rPr lang="he-IL" sz="1200" b="1" dirty="0" smtClean="0"/>
              <a:t>כל שורה היא שיעור בכתיבה</a:t>
            </a:r>
          </a:p>
          <a:p>
            <a:r>
              <a:rPr lang="he-IL" sz="1200" b="1" dirty="0" smtClean="0"/>
              <a:t>צור ארליך, משורר ומבקר ב"מקור ראשון"</a:t>
            </a:r>
          </a:p>
          <a:p>
            <a:endParaRPr lang="he-IL" sz="1200" b="1" dirty="0" smtClean="0"/>
          </a:p>
          <a:p>
            <a:r>
              <a:rPr lang="he-IL" sz="1200" b="1" dirty="0" smtClean="0"/>
              <a:t>כל שצריך כדי לגלות את "</a:t>
            </a:r>
            <a:r>
              <a:rPr lang="he-IL" sz="1200" b="1" dirty="0" err="1" smtClean="0"/>
              <a:t>פנגיאה</a:t>
            </a:r>
            <a:r>
              <a:rPr lang="he-IL" sz="1200" b="1" dirty="0" smtClean="0"/>
              <a:t>" — לא </a:t>
            </a:r>
            <a:r>
              <a:rPr lang="he-IL" sz="1200" b="1" dirty="0" err="1" smtClean="0"/>
              <a:t>פנגיאה</a:t>
            </a:r>
            <a:r>
              <a:rPr lang="he-IL" sz="1200" b="1" dirty="0" smtClean="0"/>
              <a:t> היבשת הבדיונית הקדומה שהתפצלה ליבשות ולאיים, אלא הרומן על משפחה שנסיבות ההיסטוריה פוררוה — הוא לפתוח אותו. גם אם המחברת אלמונית מבחינתך. גם אם זה ספר ביכוריה בפרוזה, כשהיא כבר בת יותר מ–70. גם אם ההוצאה היא הוצאת כרמל המצטנעת, נטולת המיתוגים והכוכבים. הפותח את הספר, בכל עמוד שלא יפתח, כבר לא יסגור אותו, שכן כמעט כל פסקה כאן היא סדנת כתיבה, וכל שורה — שיעור, וכל שיעור שונה מזה שקדם לו, ומוסיף עוד מיתר לנֵבל. לא במלים נדירות משיגה שחר את היופי הצורב, ולא בשיבוצים, ודאי שלא בגימיקים, אלא בבחירה קפדנית של המראות ושל המלים, בסגנון מובהק ועקבי, השוטח עלילה רהוטה ומרתקת שכולה אמת מרה. כישרון סיפורי ופיוטי נדיר, שמאחוריו תחקיר של המחברת על תולדות אבותיה, בני משפחה יהודית בגליציה משנות הקיסרות עד לשנות השואה, היה לרומן שהוא מן היפים שראינו כאן לאחרונה. </a:t>
            </a:r>
            <a:r>
              <a:rPr lang="he-IL" sz="1200" b="1" dirty="0" err="1" smtClean="0"/>
              <a:t>הייגזר</a:t>
            </a:r>
            <a:r>
              <a:rPr lang="he-IL" sz="1200" b="1" dirty="0" smtClean="0"/>
              <a:t> על </a:t>
            </a:r>
            <a:r>
              <a:rPr lang="he-IL" sz="1200" b="1" dirty="0" err="1" smtClean="0"/>
              <a:t>פנגיאה</a:t>
            </a:r>
            <a:r>
              <a:rPr lang="he-IL" sz="1200" b="1" dirty="0" smtClean="0"/>
              <a:t> זו, </a:t>
            </a:r>
            <a:r>
              <a:rPr lang="he-IL" sz="1200" b="1" dirty="0" err="1" smtClean="0"/>
              <a:t>פלא־נורא</a:t>
            </a:r>
            <a:r>
              <a:rPr lang="he-IL" sz="1200" b="1" dirty="0" smtClean="0"/>
              <a:t>, </a:t>
            </a:r>
            <a:r>
              <a:rPr lang="he-IL" sz="1200" b="1" dirty="0" err="1" smtClean="0"/>
              <a:t>שיא־ספרות</a:t>
            </a:r>
            <a:r>
              <a:rPr lang="he-IL" sz="1200" b="1" dirty="0" smtClean="0"/>
              <a:t>, לשקוע במצולות ההתעלמות?</a:t>
            </a:r>
          </a:p>
          <a:p>
            <a:endParaRPr lang="he-IL" sz="1400" b="1" dirty="0" smtClean="0"/>
          </a:p>
          <a:p>
            <a:r>
              <a:rPr lang="he-IL" sz="1400" b="1" dirty="0" err="1" smtClean="0"/>
              <a:t>פנגיאה</a:t>
            </a:r>
            <a:r>
              <a:rPr lang="he-IL" sz="1400" b="1" dirty="0" smtClean="0"/>
              <a:t> / גילה ג' שחר. הוצאת כרמל, 200 עמודים, 79 שקלים</a:t>
            </a:r>
            <a:endParaRPr lang="he-IL" sz="1400" b="1" dirty="0"/>
          </a:p>
        </p:txBody>
      </p:sp>
      <p:sp>
        <p:nvSpPr>
          <p:cNvPr id="3" name="TextBox 2"/>
          <p:cNvSpPr txBox="1"/>
          <p:nvPr/>
        </p:nvSpPr>
        <p:spPr>
          <a:xfrm>
            <a:off x="0" y="3971366"/>
            <a:ext cx="6678706" cy="2739211"/>
          </a:xfrm>
          <a:prstGeom prst="rect">
            <a:avLst/>
          </a:prstGeom>
          <a:noFill/>
        </p:spPr>
        <p:txBody>
          <a:bodyPr wrap="square" rtlCol="1">
            <a:spAutoFit/>
          </a:bodyPr>
          <a:lstStyle/>
          <a:p>
            <a:r>
              <a:rPr lang="he-IL" sz="1200" b="1" dirty="0" smtClean="0"/>
              <a:t>תמצית הטרגדיה של איש צעיר</a:t>
            </a:r>
          </a:p>
          <a:p>
            <a:r>
              <a:rPr lang="he-IL" sz="1200" b="1" dirty="0" smtClean="0"/>
              <a:t>עלית קרפ, מבקרת ב"הארץ"</a:t>
            </a:r>
          </a:p>
          <a:p>
            <a:endParaRPr lang="he-IL" sz="1200" b="1" dirty="0" smtClean="0"/>
          </a:p>
          <a:p>
            <a:r>
              <a:rPr lang="he-IL" sz="1200" b="1" dirty="0" smtClean="0"/>
              <a:t>שמו של הספר הזה מתעתע: חשבתי שמדובר בהרפתקת אהבים, או אפילו סתם הרפתקה, אלא ששמו מתברר כתמצית הטרגדיה של גיבורו, לאו, איש צעיר שלמרות מאמציו למצוא אהבה או לפחות עבודה — מתאכזב שוב ושוב. רק בספרים הוא מוצא נחמה, וגם זה רק באופן חלקי. הוא הגיע ממילאנו לרומא כדי לחיות ולגלות את עצמו, כמו שצעירים רבים עוברים לעיר הגדולה בתקווה להגשים את חלומותיהם, אבל מגלה שהדיכאון וחוסר התכלית מלווים אותו בכל אשר ילך. אהובתו נוטשת אותו אחרי שמתבררת לה עקרותו הרגשית, והוא שוקע ביגון אלכוהולי אחרי שנמלט מעבודה בלתי מספקת. דמותו של האביר הספרותי הזה, כשהוא נכנס למים בחוף חולי וקסום דרומית לרומא, ומזוודותיו מלאות הספרים קשורות לידיו כדי לזרז את טביעתו, היא פרפראזה פיוטית על מותה הממשי של וירג'יניה וולף, ותלווה אותי עוד זמן רב.</a:t>
            </a:r>
          </a:p>
          <a:p>
            <a:endParaRPr lang="he-IL" sz="1200" b="1" dirty="0" smtClean="0"/>
          </a:p>
          <a:p>
            <a:r>
              <a:rPr lang="he-IL" sz="1400" b="1" dirty="0" smtClean="0"/>
              <a:t>הקיץ האחרון בעיר / </a:t>
            </a:r>
            <a:r>
              <a:rPr lang="he-IL" sz="1400" b="1" dirty="0" err="1" smtClean="0"/>
              <a:t>ג'אנפרנקו</a:t>
            </a:r>
            <a:r>
              <a:rPr lang="he-IL" sz="1400" b="1" dirty="0" smtClean="0"/>
              <a:t> </a:t>
            </a:r>
            <a:r>
              <a:rPr lang="he-IL" sz="1400" b="1" dirty="0" err="1" smtClean="0"/>
              <a:t>קליגריץ</a:t>
            </a:r>
            <a:r>
              <a:rPr lang="he-IL" sz="1400" b="1" dirty="0" smtClean="0"/>
              <a:t>'. </a:t>
            </a:r>
            <a:r>
              <a:rPr lang="he-IL" sz="1400" b="1" dirty="0" err="1" smtClean="0"/>
              <a:t>תירגמה</a:t>
            </a:r>
            <a:r>
              <a:rPr lang="he-IL" sz="1400" b="1" dirty="0" smtClean="0"/>
              <a:t> מאיטלקית: שירלי </a:t>
            </a:r>
            <a:r>
              <a:rPr lang="he-IL" sz="1400" b="1" dirty="0" err="1" smtClean="0"/>
              <a:t>פינצי</a:t>
            </a:r>
            <a:r>
              <a:rPr lang="he-IL" sz="1400" b="1" dirty="0" smtClean="0"/>
              <a:t> לב. הוצאת כתר, 229 עמודים, 68 שקלים</a:t>
            </a:r>
            <a:endParaRPr lang="he-IL" sz="1400" b="1" dirty="0"/>
          </a:p>
        </p:txBody>
      </p:sp>
    </p:spTree>
    <p:extLst>
      <p:ext uri="{BB962C8B-B14F-4D97-AF65-F5344CB8AC3E}">
        <p14:creationId xmlns:p14="http://schemas.microsoft.com/office/powerpoint/2010/main" val="1745474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7410" name="Picture 2" descr="פליא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223" y="198531"/>
            <a:ext cx="1741528" cy="291222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אנטומיה ןשגשו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4" y="3306339"/>
            <a:ext cx="2026023" cy="3387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976" y="277906"/>
            <a:ext cx="6768353" cy="3077766"/>
          </a:xfrm>
          <a:prstGeom prst="rect">
            <a:avLst/>
          </a:prstGeom>
          <a:noFill/>
        </p:spPr>
        <p:txBody>
          <a:bodyPr wrap="square" rtlCol="1">
            <a:spAutoFit/>
          </a:bodyPr>
          <a:lstStyle/>
          <a:p>
            <a:r>
              <a:rPr lang="he-IL" sz="1200" b="1" dirty="0" smtClean="0"/>
              <a:t>צרויה שלו היא אמנית הצלילה אל עומק תורת היחסים</a:t>
            </a:r>
          </a:p>
          <a:p>
            <a:r>
              <a:rPr lang="he-IL" sz="1200" b="1" dirty="0" smtClean="0"/>
              <a:t>גדעון לוי, מבקר ב"הארץ"</a:t>
            </a:r>
          </a:p>
          <a:p>
            <a:endParaRPr lang="he-IL" sz="1200" b="1" dirty="0" smtClean="0"/>
          </a:p>
          <a:p>
            <a:r>
              <a:rPr lang="he-IL" sz="1200" b="1" dirty="0" smtClean="0"/>
              <a:t>בסוף הטוב של הספר העצוב והמטלטל הזה, משתחררת אחת משתי גיבורותיו מרגשות האשם שליוו אותה כלפי בעלה המת וכלפי בנה המתחרד. זה רגע מכונן, משחרר מאוד. את הזעם והאשמה מחליפה הפליאה, ורק היא תישאר, אומרת הגיבורה. זהו סוף אופטימי מאין כמותו, השלמה מאוחרת עם כל מה שקרה. "פליאה" נשא אותי למחוזות שבחלקם מעולם לא ביקרתי כהלכה: מחתרות, יהדות והתנחלויות. הוא נשא אותי ולא הרפה, תוך שהוא נע בין עולמותיהן של שתי נשים, זרות ושונות לכאורה וקשורות בעבותות זו לזו. האחת היא בת דור התקומה, השנייה בת דור התנומה, והמרחק ביניהן קטן משנדמה. צרויה שלו, אמנית הצלילה אל עומק תורת היחסים — בעיקר בתוך המשפחה, עם התמחות מיוחדת במשפחות מקולקלות </a:t>
            </a:r>
            <a:r>
              <a:rPr lang="he-IL" sz="1200" b="1" dirty="0" err="1" smtClean="0"/>
              <a:t>ותת־התמחות</a:t>
            </a:r>
            <a:r>
              <a:rPr lang="he-IL" sz="1200" b="1" dirty="0" smtClean="0"/>
              <a:t> ברגשות אשם — מפגישה הפעם אדריכלית שימור עם גיבורת מחתרות, מתנחלת קשישה, שהיתה אשת נעוריו הסודית של אביה המת של האדריכלית. מה שקורה ביניהן מעורר שאלות על החיים, על מהות האהבה, על הורות ועל אחריות, וביניהן מבצבצות גם שאלות אידיאולוגיות. זה באמת רומן מסעיר, כמו שכותבים על גב כריכות, ישראלי מאוד, והוא ליווה אותי ימים רבים וארוכים.</a:t>
            </a:r>
          </a:p>
          <a:p>
            <a:endParaRPr lang="he-IL" sz="1200" b="1" dirty="0" smtClean="0"/>
          </a:p>
          <a:p>
            <a:r>
              <a:rPr lang="he-IL" sz="1400" b="1" dirty="0" smtClean="0"/>
              <a:t>פליאה / צרויה שלו. הוצאת כתר, 278 עמודים, 98 שקלים</a:t>
            </a:r>
            <a:endParaRPr lang="he-IL" sz="1400" b="1" dirty="0"/>
          </a:p>
        </p:txBody>
      </p:sp>
      <p:sp>
        <p:nvSpPr>
          <p:cNvPr id="3" name="TextBox 2"/>
          <p:cNvSpPr txBox="1"/>
          <p:nvPr/>
        </p:nvSpPr>
        <p:spPr>
          <a:xfrm>
            <a:off x="2321859" y="3380125"/>
            <a:ext cx="6580095" cy="3477875"/>
          </a:xfrm>
          <a:prstGeom prst="rect">
            <a:avLst/>
          </a:prstGeom>
          <a:noFill/>
        </p:spPr>
        <p:txBody>
          <a:bodyPr wrap="square" rtlCol="1">
            <a:spAutoFit/>
          </a:bodyPr>
          <a:lstStyle/>
          <a:p>
            <a:r>
              <a:rPr lang="he-IL" sz="1200" b="1" dirty="0" smtClean="0"/>
              <a:t>ניסיון נוסף לעדכן את המחשבה השמאלית</a:t>
            </a:r>
          </a:p>
          <a:p>
            <a:r>
              <a:rPr lang="he-IL" sz="1200" b="1" dirty="0" smtClean="0"/>
              <a:t>דני </a:t>
            </a:r>
            <a:r>
              <a:rPr lang="he-IL" sz="1200" b="1" dirty="0" err="1" smtClean="0"/>
              <a:t>גוטוויין</a:t>
            </a:r>
            <a:r>
              <a:rPr lang="he-IL" sz="1200" b="1" dirty="0" smtClean="0"/>
              <a:t>, היסטוריון ומבקר ב"הארץ"</a:t>
            </a:r>
          </a:p>
          <a:p>
            <a:endParaRPr lang="he-IL" sz="1200" b="1" dirty="0" smtClean="0"/>
          </a:p>
          <a:p>
            <a:r>
              <a:rPr lang="he-IL" sz="1200" b="1" dirty="0" smtClean="0"/>
              <a:t>ב"אוטונומיה ושגשוג" מבקש מנחם </a:t>
            </a:r>
            <a:r>
              <a:rPr lang="he-IL" sz="1200" b="1" dirty="0" err="1" smtClean="0"/>
              <a:t>מאוטנר</a:t>
            </a:r>
            <a:r>
              <a:rPr lang="he-IL" sz="1200" b="1" dirty="0" smtClean="0"/>
              <a:t>, חוקר מוביל של משפט ותרבות, להציג חלופה ליברלית לשיח </a:t>
            </a:r>
            <a:r>
              <a:rPr lang="he-IL" sz="1200" b="1" dirty="0" err="1" smtClean="0"/>
              <a:t>הכלכלי־חברתי</a:t>
            </a:r>
            <a:r>
              <a:rPr lang="he-IL" sz="1200" b="1" dirty="0" smtClean="0"/>
              <a:t> </a:t>
            </a:r>
            <a:r>
              <a:rPr lang="he-IL" sz="1200" b="1" dirty="0" err="1" smtClean="0"/>
              <a:t>הניאו־ליברלי</a:t>
            </a:r>
            <a:r>
              <a:rPr lang="he-IL" sz="1200" b="1" dirty="0" smtClean="0"/>
              <a:t>. לשם כך הוא מפרק את ההגות הליברלית לשני מופעים מנוגדים: זה של האוטונומיה וזה של השגשוג. הוא מצביע על הקרבה בין הליברליזם של השגשוג להגות המרקסיסטית, וטווה מתוך נקודות המפגש ביניהם סדר יום חדשני של "ליברליזם </a:t>
            </a:r>
            <a:r>
              <a:rPr lang="he-IL" sz="1200" b="1" dirty="0" err="1" smtClean="0"/>
              <a:t>סוציאל־דמוקרטי</a:t>
            </a:r>
            <a:r>
              <a:rPr lang="he-IL" sz="1200" b="1" dirty="0" smtClean="0"/>
              <a:t>". לקורא הישראלי, המכיר בעיקר את הליברליזם של האוטונומיה או </a:t>
            </a:r>
            <a:r>
              <a:rPr lang="he-IL" sz="1200" b="1" dirty="0" err="1" smtClean="0"/>
              <a:t>הניאו־ליברליזם</a:t>
            </a:r>
            <a:r>
              <a:rPr lang="he-IL" sz="1200" b="1" dirty="0" smtClean="0"/>
              <a:t>, החידוש העיקרי שבספר הוא המפגש עם הליברליזם של השגשוג והצגתו כענף פורה של המחשבה הליברלית. ענף זה התפתח בבריטניה במאה ה–19 בתגובה לתנאי החיים התת-אנושיים של מעמד הפועלים, כשהוא שואב ממשנותיהם של הוגים כג'ון מיל, ג'ון </a:t>
            </a:r>
            <a:r>
              <a:rPr lang="he-IL" sz="1200" b="1" dirty="0" err="1" smtClean="0"/>
              <a:t>הובסון</a:t>
            </a:r>
            <a:r>
              <a:rPr lang="he-IL" sz="1200" b="1" dirty="0" smtClean="0"/>
              <a:t> וליאונרד </a:t>
            </a:r>
            <a:r>
              <a:rPr lang="he-IL" sz="1200" b="1" dirty="0" err="1" smtClean="0"/>
              <a:t>הובהאוס</a:t>
            </a:r>
            <a:r>
              <a:rPr lang="he-IL" sz="1200" b="1" dirty="0" smtClean="0"/>
              <a:t>, שתרמו להתגבשות רעיון מדינת הרווחה ומממשיכי דרכם בארצות הברית במאה ה–20, כמו ג'ון דיואי ומרתה </a:t>
            </a:r>
            <a:r>
              <a:rPr lang="he-IL" sz="1200" b="1" dirty="0" err="1" smtClean="0"/>
              <a:t>נוסבאום</a:t>
            </a:r>
            <a:r>
              <a:rPr lang="he-IL" sz="1200" b="1" dirty="0" smtClean="0"/>
              <a:t>. ניתוחו של </a:t>
            </a:r>
            <a:r>
              <a:rPr lang="he-IL" sz="1200" b="1" dirty="0" err="1" smtClean="0"/>
              <a:t>מאוטנר</a:t>
            </a:r>
            <a:r>
              <a:rPr lang="he-IL" sz="1200" b="1" dirty="0" smtClean="0"/>
              <a:t> מצטרף לניסיונות לעדכון המחשבה השמאלית בעשור האחרון, בתגובה לדעיכת </a:t>
            </a:r>
            <a:r>
              <a:rPr lang="he-IL" sz="1200" b="1" dirty="0" err="1" smtClean="0"/>
              <a:t>הסוציאל־דמוקרטיה</a:t>
            </a:r>
            <a:r>
              <a:rPr lang="he-IL" sz="1200" b="1" dirty="0" smtClean="0"/>
              <a:t> ולעליית הפופוליזם. הספר מותיר אמנם הרבה שאלות תיאורטיות ופוליטיות פתוחות, אך תרומתו העיקרית — ביקורת הליברליזם מנקודת מוצא הומניסטית — עשויה לסייע להתמודדות השמאל הישראלי עם המשבר בו הוא נתון.</a:t>
            </a:r>
          </a:p>
          <a:p>
            <a:endParaRPr lang="he-IL" sz="1200" b="1" dirty="0" smtClean="0"/>
          </a:p>
          <a:p>
            <a:r>
              <a:rPr lang="he-IL" sz="1400" b="1" dirty="0" smtClean="0"/>
              <a:t>אוטונומיה ושגשוג: לקראת ליברליזם </a:t>
            </a:r>
            <a:r>
              <a:rPr lang="he-IL" sz="1400" b="1" dirty="0" err="1" smtClean="0"/>
              <a:t>סוציאל־דמוקרטי</a:t>
            </a:r>
            <a:r>
              <a:rPr lang="he-IL" sz="1400" b="1" dirty="0" smtClean="0"/>
              <a:t> / מנחם </a:t>
            </a:r>
            <a:r>
              <a:rPr lang="he-IL" sz="1400" b="1" dirty="0" err="1" smtClean="0"/>
              <a:t>מאוטנר</a:t>
            </a:r>
            <a:r>
              <a:rPr lang="he-IL" sz="1400" b="1" dirty="0" smtClean="0"/>
              <a:t>. הוצאת כרמל, 325 עמודים, 94 שקלים</a:t>
            </a:r>
            <a:endParaRPr lang="he-IL" sz="1400" b="1" dirty="0"/>
          </a:p>
        </p:txBody>
      </p:sp>
    </p:spTree>
    <p:extLst>
      <p:ext uri="{BB962C8B-B14F-4D97-AF65-F5344CB8AC3E}">
        <p14:creationId xmlns:p14="http://schemas.microsoft.com/office/powerpoint/2010/main" val="772583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18434" name="Picture 2" descr="על עצמ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078" y="153428"/>
            <a:ext cx="1907885" cy="3190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3764" y="250116"/>
            <a:ext cx="6284259" cy="3293209"/>
          </a:xfrm>
          <a:prstGeom prst="rect">
            <a:avLst/>
          </a:prstGeom>
          <a:noFill/>
        </p:spPr>
        <p:txBody>
          <a:bodyPr wrap="square" rtlCol="1">
            <a:spAutoFit/>
          </a:bodyPr>
          <a:lstStyle/>
          <a:p>
            <a:r>
              <a:rPr lang="he-IL" sz="1200" b="1" dirty="0" smtClean="0"/>
              <a:t>הוא נקרא בשקיקה, במהירות, בנשימה עצורה</a:t>
            </a:r>
          </a:p>
          <a:p>
            <a:r>
              <a:rPr lang="he-IL" sz="1200" b="1" dirty="0" smtClean="0"/>
              <a:t>תום שפירא, מבקר ב"הארץ"</a:t>
            </a:r>
          </a:p>
          <a:p>
            <a:endParaRPr lang="he-IL" sz="1200" b="1" dirty="0" smtClean="0"/>
          </a:p>
          <a:p>
            <a:r>
              <a:rPr lang="he-IL" sz="1200" b="1" dirty="0" smtClean="0"/>
              <a:t>"על עצמות המתים" מתחיל כמו תעלומה בלשית. בקהילה קטנה ומבודדת מתרחש פשע. יש גופה, יש מסתורין, יש חשודים פוטנציאליים ויש דמות ראשית — </a:t>
            </a:r>
            <a:r>
              <a:rPr lang="he-IL" sz="1200" b="1" dirty="0" err="1" smtClean="0"/>
              <a:t>אשה</a:t>
            </a:r>
            <a:r>
              <a:rPr lang="he-IL" sz="1200" b="1" dirty="0" smtClean="0"/>
              <a:t> לא צעירה בשם </a:t>
            </a:r>
            <a:r>
              <a:rPr lang="he-IL" sz="1200" b="1" dirty="0" err="1" smtClean="0"/>
              <a:t>ינינה</a:t>
            </a:r>
            <a:r>
              <a:rPr lang="he-IL" sz="1200" b="1" dirty="0" smtClean="0"/>
              <a:t>, שאמנם אינה שוטרת אבל היא חוקרת (מזן מסוים) אקסצנטרית. הספר גם נקרא כמו תעלומה בלשית — בשקיקה, במהירות, בנשימה עצורה. הגופות נערמות וסקרנותו של הקורא הולכת וגוברת. אלא שספרה של אולגה טוקרצ'וק אינו מותחן דווקא, אלא תעלומה קוסמית גדולה, שבמרכזה יחסו של האדם לטבע (לא לחינם לקוח שם הספר מתוך שירו של ויליאם בלייק, שאליו מתייחסת גם הגיבורה הראשית). כל הקורבנות היו, בעצמם, תוקפים מסוג אחר — כאלו שפוגעים בעולם הטבעי ומאיימים להשמידו. חלקם עושים זאת למען רווח וחלקם בשם המסורת. היכולת של הסיפור לשלב בין השניים, בין המותחן הקלאסי ובין הדרמה הגדולה, היא עדות נוספת לכישרונה של טוקרצ'וק, אחת הסופרות הגדולות בימינו. זה ספר מוזר, חלקלק ומפותל, שעוסק באנשים מוזרים, אבל כזה שאף פעם אינו מאבד את קוראיו.</a:t>
            </a:r>
          </a:p>
          <a:p>
            <a:endParaRPr lang="he-IL" sz="1200" b="1" dirty="0" smtClean="0"/>
          </a:p>
          <a:p>
            <a:r>
              <a:rPr lang="he-IL" sz="1400" b="1" dirty="0" smtClean="0"/>
              <a:t>על עצמות המתים / אולגה טוקרצ'וק. </a:t>
            </a:r>
            <a:r>
              <a:rPr lang="he-IL" sz="1400" b="1" dirty="0" err="1" smtClean="0"/>
              <a:t>תירגמה</a:t>
            </a:r>
            <a:r>
              <a:rPr lang="he-IL" sz="1400" b="1" dirty="0" smtClean="0"/>
              <a:t> מפולנית: מרים בורנשטיין. הוצאת אחוזת בית, 264 עמודים, 98 שקלים</a:t>
            </a:r>
            <a:endParaRPr lang="he-IL" sz="1400" b="1" dirty="0"/>
          </a:p>
        </p:txBody>
      </p:sp>
      <p:pic>
        <p:nvPicPr>
          <p:cNvPr id="5" name="Picture 2" descr="על עצמ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90" y="3389686"/>
            <a:ext cx="1907885" cy="3190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61129" y="4706470"/>
            <a:ext cx="6060141" cy="2000548"/>
          </a:xfrm>
          <a:prstGeom prst="rect">
            <a:avLst/>
          </a:prstGeom>
          <a:noFill/>
        </p:spPr>
        <p:txBody>
          <a:bodyPr wrap="square" rtlCol="1">
            <a:spAutoFit/>
          </a:bodyPr>
          <a:lstStyle/>
          <a:p>
            <a:r>
              <a:rPr lang="he-IL" sz="1200" b="1" dirty="0" smtClean="0"/>
              <a:t>לא רציתי שזה ייגמר</a:t>
            </a:r>
          </a:p>
          <a:p>
            <a:r>
              <a:rPr lang="he-IL" sz="1200" b="1" dirty="0" smtClean="0"/>
              <a:t>מאיה לוין, עורכת מדור הספרים ב"לאשה"</a:t>
            </a:r>
          </a:p>
          <a:p>
            <a:endParaRPr lang="he-IL" sz="1200" b="1" dirty="0" smtClean="0"/>
          </a:p>
          <a:p>
            <a:r>
              <a:rPr lang="he-IL" sz="1200" b="1" dirty="0" smtClean="0"/>
              <a:t>לגיבורה הספרותית הכי מעניינת שפגשתי השנה קוראים </a:t>
            </a:r>
            <a:r>
              <a:rPr lang="he-IL" sz="1200" b="1" dirty="0" err="1" smtClean="0"/>
              <a:t>ינינה</a:t>
            </a:r>
            <a:r>
              <a:rPr lang="he-IL" sz="1200" b="1" dirty="0" smtClean="0"/>
              <a:t> </a:t>
            </a:r>
            <a:r>
              <a:rPr lang="he-IL" sz="1200" b="1" dirty="0" err="1" smtClean="0"/>
              <a:t>דושייקו</a:t>
            </a:r>
            <a:r>
              <a:rPr lang="he-IL" sz="1200" b="1" dirty="0" smtClean="0"/>
              <a:t>, והיא שונאת את השם הפרטי שלה. היא יודעת שכולם קוראים לה מכשפה זקנה. היא גרה לבד בכפר פולני קפוא על גבול צ'כיה, עורכת מפות אסטרולוגיות, מתרגמת שירים של ויליאם בלייק וסוגדת לטבע ולבעלי החיים.</a:t>
            </a:r>
          </a:p>
          <a:p>
            <a:endParaRPr lang="he-IL" sz="1200" b="1" dirty="0" smtClean="0"/>
          </a:p>
          <a:p>
            <a:r>
              <a:rPr lang="he-IL" sz="1400" b="1" dirty="0" smtClean="0"/>
              <a:t>על עצמות המתים / אולגה טוקרצ'וק. </a:t>
            </a:r>
            <a:r>
              <a:rPr lang="he-IL" sz="1400" b="1" dirty="0" err="1" smtClean="0"/>
              <a:t>תירגמה</a:t>
            </a:r>
            <a:r>
              <a:rPr lang="he-IL" sz="1400" b="1" dirty="0" smtClean="0"/>
              <a:t> מפולנית: מרים בורנשטיין. הוצאת אחוזת בית, 264 עמודים, 98 שקלים</a:t>
            </a:r>
            <a:endParaRPr lang="he-IL" sz="1400" b="1" dirty="0"/>
          </a:p>
        </p:txBody>
      </p:sp>
    </p:spTree>
    <p:extLst>
      <p:ext uri="{BB962C8B-B14F-4D97-AF65-F5344CB8AC3E}">
        <p14:creationId xmlns:p14="http://schemas.microsoft.com/office/powerpoint/2010/main" val="2053482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kVert">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9458" name="Picture 2" descr="מהנדסי הנפ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29" y="277906"/>
            <a:ext cx="1887055" cy="315557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ההבטח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223" y="3455647"/>
            <a:ext cx="1899210" cy="3175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03929" y="321834"/>
            <a:ext cx="6714565" cy="3077766"/>
          </a:xfrm>
          <a:prstGeom prst="rect">
            <a:avLst/>
          </a:prstGeom>
          <a:pattFill prst="smConfetti">
            <a:fgClr>
              <a:schemeClr val="accent4">
                <a:lumMod val="75000"/>
              </a:schemeClr>
            </a:fgClr>
            <a:bgClr>
              <a:schemeClr val="bg1"/>
            </a:bgClr>
          </a:pattFill>
        </p:spPr>
        <p:txBody>
          <a:bodyPr wrap="square" rtlCol="1">
            <a:spAutoFit/>
          </a:bodyPr>
          <a:lstStyle/>
          <a:p>
            <a:r>
              <a:rPr lang="he-IL" sz="1200" b="1" dirty="0" smtClean="0"/>
              <a:t>יצירה מקורית, מלאת חן ומהפנטת</a:t>
            </a:r>
          </a:p>
          <a:p>
            <a:r>
              <a:rPr lang="he-IL" sz="1200" b="1" dirty="0" smtClean="0"/>
              <a:t>אדם רז, היסטוריון ומבקר ב"הארץ"</a:t>
            </a:r>
          </a:p>
          <a:p>
            <a:endParaRPr lang="he-IL" sz="1200" b="1" dirty="0" smtClean="0"/>
          </a:p>
          <a:p>
            <a:r>
              <a:rPr lang="he-IL" sz="1200" b="1" dirty="0" smtClean="0"/>
              <a:t>ספר הביכורים הצנום של לאון פרנקו, "מהנדסי הנפש האנושית", הוא יצירה מקורית ומלאת חן, שבמרכזה כתב יד מחתרתי שנבלע כביכול במלתעות הצנזורה של "המנהלה הראשית לענייני ספרות והוצאה לאור ברפובליקה הסוציאליסטית של ברית המועצות" והתגלה לאחרונה. לאחר "הקדמת המתרגם", שבה מתאר פרנקו את החלטתו לתרגם לעברית את כתב היד ולהביאו לדפוס, אנו מתוודעים לדמותה של </a:t>
            </a:r>
            <a:r>
              <a:rPr lang="he-IL" sz="1200" b="1" dirty="0" err="1" smtClean="0"/>
              <a:t>הצלפית</a:t>
            </a:r>
            <a:r>
              <a:rPr lang="he-IL" sz="1200" b="1" dirty="0" smtClean="0"/>
              <a:t> הסובייטית המהוללת </a:t>
            </a:r>
            <a:r>
              <a:rPr lang="he-IL" sz="1200" b="1" dirty="0" err="1" smtClean="0"/>
              <a:t>לודמילה</a:t>
            </a:r>
            <a:r>
              <a:rPr lang="he-IL" sz="1200" b="1" dirty="0" smtClean="0"/>
              <a:t> </a:t>
            </a:r>
            <a:r>
              <a:rPr lang="he-IL" sz="1200" b="1" dirty="0" err="1" smtClean="0"/>
              <a:t>פאבליצ'נקו</a:t>
            </a:r>
            <a:r>
              <a:rPr lang="he-IL" sz="1200" b="1" dirty="0" smtClean="0"/>
              <a:t>, שארבעת חלקי הספר נעים סביבה באמצעות נקודות מבט של שלוש דמויות: החייל </a:t>
            </a:r>
            <a:r>
              <a:rPr lang="he-IL" sz="1200" b="1" dirty="0" err="1" smtClean="0"/>
              <a:t>פטרוביץ</a:t>
            </a:r>
            <a:r>
              <a:rPr lang="he-IL" sz="1200" b="1" dirty="0" smtClean="0"/>
              <a:t>', צלם העיתונות </a:t>
            </a:r>
            <a:r>
              <a:rPr lang="he-IL" sz="1200" b="1" dirty="0" err="1" smtClean="0"/>
              <a:t>איבאנוביץ</a:t>
            </a:r>
            <a:r>
              <a:rPr lang="he-IL" sz="1200" b="1" dirty="0" smtClean="0"/>
              <a:t>' ועורך העיתון, הגנרל </a:t>
            </a:r>
            <a:r>
              <a:rPr lang="he-IL" sz="1200" b="1" dirty="0" err="1" smtClean="0"/>
              <a:t>זארין</a:t>
            </a:r>
            <a:r>
              <a:rPr lang="he-IL" sz="1200" b="1" dirty="0" smtClean="0"/>
              <a:t>. החלקים השונים מתייחדים לא רק בנקודת המבט, אלא גם במאפיינים סגנוניים שונים שהופכים את היצירה למרובדת ומהפנטת. התנועה שיצר המחבר בין "כתב היד" הפיקטיבי ובין הערות השוליים והתמונה, שמלוות כל פרק כחלק אינטגרלי ממנו, היא לא רק מעשה ספרותי מהנה, אלא גם גורמת לקורא לתהות על היחסים בין אמת לבדיה בספרות. באחרונה ראה אור ספרו השני של פרנקו, "</a:t>
            </a:r>
            <a:r>
              <a:rPr lang="he-IL" sz="1200" b="1" dirty="0" err="1" smtClean="0"/>
              <a:t>ציצקוביץ</a:t>
            </a:r>
            <a:r>
              <a:rPr lang="he-IL" sz="1200" b="1" dirty="0" smtClean="0"/>
              <a:t>' הוצאה לאור", ויש לקוות שהוא מוצלח כקודמו.</a:t>
            </a:r>
          </a:p>
          <a:p>
            <a:endParaRPr lang="he-IL" sz="1200" b="1" dirty="0" smtClean="0"/>
          </a:p>
          <a:p>
            <a:r>
              <a:rPr lang="he-IL" sz="1400" b="1" dirty="0" smtClean="0"/>
              <a:t>מהנדסי הנפש האנושית / לאון פרנקו. הוצאת אפיק, 114 עמודים, 59 שקלים</a:t>
            </a:r>
            <a:endParaRPr lang="he-IL" sz="1400" b="1" dirty="0"/>
          </a:p>
        </p:txBody>
      </p:sp>
      <p:sp>
        <p:nvSpPr>
          <p:cNvPr id="3" name="TextBox 2"/>
          <p:cNvSpPr txBox="1"/>
          <p:nvPr/>
        </p:nvSpPr>
        <p:spPr>
          <a:xfrm>
            <a:off x="116541" y="3648635"/>
            <a:ext cx="6660777" cy="3046988"/>
          </a:xfrm>
          <a:prstGeom prst="rect">
            <a:avLst/>
          </a:prstGeom>
          <a:pattFill prst="smConfetti">
            <a:fgClr>
              <a:schemeClr val="accent4">
                <a:lumMod val="75000"/>
              </a:schemeClr>
            </a:fgClr>
            <a:bgClr>
              <a:schemeClr val="bg1"/>
            </a:bgClr>
          </a:pattFill>
        </p:spPr>
        <p:txBody>
          <a:bodyPr wrap="square" rtlCol="1">
            <a:spAutoFit/>
          </a:bodyPr>
          <a:lstStyle/>
          <a:p>
            <a:r>
              <a:rPr lang="he-IL" sz="1200" b="1" dirty="0" smtClean="0"/>
              <a:t>שום טיפול לא מסוגל להכחיד את האפרטהייד</a:t>
            </a:r>
          </a:p>
          <a:p>
            <a:r>
              <a:rPr lang="he-IL" sz="1200" b="1" dirty="0" smtClean="0"/>
              <a:t>רונן טל, מבקר ב"הארץ"</a:t>
            </a:r>
          </a:p>
          <a:p>
            <a:r>
              <a:rPr lang="he-IL" sz="1200" b="1" dirty="0" smtClean="0"/>
              <a:t>"ההבטחה", שזכה בפרס הבוקר בשנה שעברה, עוסק במורשת המתמשכת של האפרטהייד בדרום אפריקה ומתמקד דווקא בהשלכותיה על משפחה לבנה, שמתקשה להתרגל למציאות המשתנה ולאובדן הפריבילגיה שלה כמעמד השליט. ההבטחה שבכותרת היא ההבטחה שנתנה האם לפני מותה — להעביר לחזקת המשרתת הוותיקה של המשפחה את הבית ואת חלקת האדמה הטרשית שעליה הוא עומד. הנכס המבודד והמתפורר הוא חסר ערך, אבל בני המשפחה — למעט האחות הצעירה — מסרבים להיפרד ממנו, מתוך ניסיון עלוב לשמר משהו מזכויות היתר שהיו להם. על </a:t>
            </a:r>
            <a:r>
              <a:rPr lang="he-IL" sz="1200" b="1" dirty="0" err="1" smtClean="0"/>
              <a:t>אי־מימוש</a:t>
            </a:r>
            <a:r>
              <a:rPr lang="he-IL" sz="1200" b="1" dirty="0" smtClean="0"/>
              <a:t> ההבטחה הזאת הם משלמים באובדנם. </a:t>
            </a:r>
            <a:r>
              <a:rPr lang="he-IL" sz="1200" b="1" dirty="0" err="1" smtClean="0"/>
              <a:t>גלגוט</a:t>
            </a:r>
            <a:r>
              <a:rPr lang="he-IL" sz="1200" b="1" dirty="0" smtClean="0"/>
              <a:t>, שספריו "הרופא הטוב" ו"בחדר זר" תורגמו בעבר לעברית, הוא כותב חד וחסכני, שמפליא לתאר דרך סיפורה של משפחה אחת את ההבטחות </a:t>
            </a:r>
            <a:r>
              <a:rPr lang="he-IL" sz="1200" b="1" dirty="0" err="1" smtClean="0"/>
              <a:t>הלא־ממומשות</a:t>
            </a:r>
            <a:r>
              <a:rPr lang="he-IL" sz="1200" b="1" dirty="0" smtClean="0"/>
              <a:t> שהביאה הדמוקרטיה לדרום אפריקה. הוא עובר בווירטואוזיות בין </a:t>
            </a:r>
            <a:r>
              <a:rPr lang="he-IL" sz="1200" b="1" dirty="0" err="1" smtClean="0"/>
              <a:t>תודעות</a:t>
            </a:r>
            <a:r>
              <a:rPr lang="he-IL" sz="1200" b="1" dirty="0" smtClean="0"/>
              <a:t> ונקודות מבט, שמנסחות את הלוגיקה המעוותת </a:t>
            </a:r>
            <a:r>
              <a:rPr lang="he-IL" sz="1200" b="1" dirty="0" err="1" smtClean="0"/>
              <a:t>שאיפשרה</a:t>
            </a:r>
            <a:r>
              <a:rPr lang="he-IL" sz="1200" b="1" dirty="0" smtClean="0"/>
              <a:t> למערכת פוליטית פושעת להכתים אומה שלמה. כמו העבדות בארצות הברית, ואולי כמו הכיבוש הישראלי בשטחים — פשעי האפרטהייד הם מגפה מוסרית כרונית ששום טיפול לא מסוגל להכחיד. וכך, 30 שנה אחרי הבטחה שהכזיבה, הוא לא יכול להציע לקוראיו אלא ייאוש וחוסר תקווה.</a:t>
            </a:r>
          </a:p>
          <a:p>
            <a:endParaRPr lang="he-IL" sz="1200" b="1" dirty="0" smtClean="0"/>
          </a:p>
          <a:p>
            <a:r>
              <a:rPr lang="he-IL" sz="1200" b="1" dirty="0" smtClean="0"/>
              <a:t>ההבטחה / דיימון </a:t>
            </a:r>
            <a:r>
              <a:rPr lang="he-IL" sz="1200" b="1" dirty="0" err="1" smtClean="0"/>
              <a:t>גלגוט</a:t>
            </a:r>
            <a:r>
              <a:rPr lang="he-IL" sz="1200" b="1" dirty="0" smtClean="0"/>
              <a:t>. </a:t>
            </a:r>
            <a:r>
              <a:rPr lang="he-IL" sz="1200" b="1" dirty="0" err="1" smtClean="0"/>
              <a:t>תירגמה</a:t>
            </a:r>
            <a:r>
              <a:rPr lang="he-IL" sz="1200" b="1" dirty="0" smtClean="0"/>
              <a:t> מאנגלית: מיכל אלפון. הוצאת חרגול, 261 עמודים, 98 שקלים</a:t>
            </a:r>
            <a:endParaRPr lang="he-IL" sz="1200" b="1" dirty="0"/>
          </a:p>
        </p:txBody>
      </p:sp>
    </p:spTree>
    <p:extLst>
      <p:ext uri="{BB962C8B-B14F-4D97-AF65-F5344CB8AC3E}">
        <p14:creationId xmlns:p14="http://schemas.microsoft.com/office/powerpoint/2010/main" val="111326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openDmnd">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95836" y="2339788"/>
            <a:ext cx="8561294" cy="1477328"/>
          </a:xfrm>
          <a:prstGeom prst="rect">
            <a:avLst/>
          </a:prstGeom>
          <a:noFill/>
          <a:ln>
            <a:solidFill>
              <a:schemeClr val="tx1"/>
            </a:solidFill>
          </a:ln>
        </p:spPr>
        <p:txBody>
          <a:bodyPr wrap="square" rtlCol="1">
            <a:spAutoFit/>
          </a:bodyPr>
          <a:lstStyle/>
          <a:p>
            <a:pPr algn="ctr"/>
            <a:r>
              <a:rPr lang="he-IL" b="1" dirty="0" smtClean="0"/>
              <a:t>המותחן של אולגה טוקרצ'וק, השירים של אהרן שבתאי, הרשימות של לאה גולדברג והרומנים של צרויה שלו,</a:t>
            </a:r>
          </a:p>
          <a:p>
            <a:pPr algn="ctr"/>
            <a:r>
              <a:rPr lang="he-IL" b="1" dirty="0" smtClean="0"/>
              <a:t> </a:t>
            </a:r>
            <a:r>
              <a:rPr lang="he-IL" b="1" dirty="0" err="1" smtClean="0"/>
              <a:t>ג'ושוע</a:t>
            </a:r>
            <a:r>
              <a:rPr lang="he-IL" b="1" dirty="0" smtClean="0"/>
              <a:t> כהן, מאיה ערד וקוונטין טרנטינו — מבקרים ועורכים של כתבי עת ומוספי ספרות </a:t>
            </a:r>
          </a:p>
          <a:p>
            <a:pPr algn="ctr"/>
            <a:r>
              <a:rPr lang="he-IL" b="1" dirty="0" smtClean="0"/>
              <a:t>בוחרים את היצירות שכדאי לחפש בדוכני שבוע הספר.</a:t>
            </a:r>
          </a:p>
          <a:p>
            <a:pPr algn="ctr"/>
            <a:endParaRPr lang="he-IL" b="1" dirty="0"/>
          </a:p>
        </p:txBody>
      </p:sp>
      <p:pic>
        <p:nvPicPr>
          <p:cNvPr id="3" name="תמונה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84768" y="4697505"/>
            <a:ext cx="2560434" cy="1753722"/>
          </a:xfrm>
          <a:prstGeom prst="rect">
            <a:avLst/>
          </a:prstGeom>
          <a:ln>
            <a:solidFill>
              <a:schemeClr val="tx1"/>
            </a:solidFill>
          </a:ln>
        </p:spPr>
      </p:pic>
    </p:spTree>
    <p:extLst>
      <p:ext uri="{BB962C8B-B14F-4D97-AF65-F5344CB8AC3E}">
        <p14:creationId xmlns:p14="http://schemas.microsoft.com/office/powerpoint/2010/main" val="4216214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smConfetti">
          <a:fgClr>
            <a:schemeClr val="accent2">
              <a:lumMod val="50000"/>
            </a:schemeClr>
          </a:fgClr>
          <a:bgClr>
            <a:schemeClr val="bg1"/>
          </a:bgClr>
        </a:pattFill>
        <a:effectLst/>
      </p:bgPr>
    </p:bg>
    <p:spTree>
      <p:nvGrpSpPr>
        <p:cNvPr id="1" name=""/>
        <p:cNvGrpSpPr/>
        <p:nvPr/>
      </p:nvGrpSpPr>
      <p:grpSpPr>
        <a:xfrm>
          <a:off x="0" y="0"/>
          <a:ext cx="0" cy="0"/>
          <a:chOff x="0" y="0"/>
          <a:chExt cx="0" cy="0"/>
        </a:xfrm>
      </p:grpSpPr>
      <p:pic>
        <p:nvPicPr>
          <p:cNvPr id="20482" name="Picture 2" descr="מוגב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273" y="161365"/>
            <a:ext cx="1972830" cy="329901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חרס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01" y="3137647"/>
            <a:ext cx="2100097" cy="35118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9623" y="493059"/>
            <a:ext cx="6275294" cy="2523768"/>
          </a:xfrm>
          <a:prstGeom prst="rect">
            <a:avLst/>
          </a:prstGeom>
          <a:noFill/>
        </p:spPr>
        <p:txBody>
          <a:bodyPr wrap="square" rtlCol="1">
            <a:spAutoFit/>
          </a:bodyPr>
          <a:lstStyle/>
          <a:p>
            <a:r>
              <a:rPr lang="he-IL" sz="1200" b="1" dirty="0" smtClean="0"/>
              <a:t>כה קרובה, כה נוגעת ללב</a:t>
            </a:r>
          </a:p>
          <a:p>
            <a:r>
              <a:rPr lang="he-IL" sz="1200" b="1" dirty="0" smtClean="0"/>
              <a:t>אודי בן סעדיה, מחזאי ומבקר ב"וואלה!"</a:t>
            </a:r>
          </a:p>
          <a:p>
            <a:endParaRPr lang="he-IL" sz="1200" b="1" dirty="0" smtClean="0"/>
          </a:p>
          <a:p>
            <a:r>
              <a:rPr lang="he-IL" sz="1200" b="1" dirty="0" smtClean="0"/>
              <a:t>הגיבורות של אילה בן לולו ממשיכות להיאחז בכל הכוח במקום שממנו הן מושלכות, ותנועת המטוטלת הזאת של הרחקה והשלכה, מול ההיאחזות והניסיון לחזור ולמצוא מקום, שבה ומכפילה את עצמה שוב ושוב במופעים שונים ועתירי דמיון. הגרעין הזה, של </a:t>
            </a:r>
            <a:r>
              <a:rPr lang="he-IL" sz="1200" b="1" dirty="0" err="1" smtClean="0"/>
              <a:t>אי־התאמה</a:t>
            </a:r>
            <a:r>
              <a:rPr lang="he-IL" sz="1200" b="1" dirty="0" smtClean="0"/>
              <a:t> מתמידה ושל היעדר בית, על המשמעות העמוקה שלו, עובר כחוט השני בשתי הנובלות היפות שמרכיבות את הספר. שתי הגיבורות, שהן אולי בכלל אותה גיבורה רק בשלבים שונים בחייה, מבלות שעות על שעות בניסיון לטעת שורש, להיאחז, להתאים, להיות חלק. הפרוזה של בן לולו אינה מציעה גאולה, וגם לא שום סוג אחר של פתרון ספרותי כפוי, אבל יש משהו שובה לב בהתעקשות הזאת להיות שייך ולא לוותר. זה מה שעושה את הכתיבה שלה כל כך קרובה וכל כך נוגעת ללב הקורא.</a:t>
            </a:r>
          </a:p>
          <a:p>
            <a:endParaRPr lang="he-IL" sz="1200" b="1" dirty="0" smtClean="0"/>
          </a:p>
          <a:p>
            <a:r>
              <a:rPr lang="he-IL" sz="1400" b="1" dirty="0" smtClean="0"/>
              <a:t>מוגבל / אילה בן לולו. הוצאת כנרת, זמורה, דביר, 192 עמודים, 96 שקלים</a:t>
            </a:r>
            <a:endParaRPr lang="he-IL" sz="1400" b="1" dirty="0"/>
          </a:p>
        </p:txBody>
      </p:sp>
      <p:sp>
        <p:nvSpPr>
          <p:cNvPr id="3" name="TextBox 2"/>
          <p:cNvSpPr txBox="1"/>
          <p:nvPr/>
        </p:nvSpPr>
        <p:spPr>
          <a:xfrm>
            <a:off x="2447365" y="3657600"/>
            <a:ext cx="6391835" cy="3108543"/>
          </a:xfrm>
          <a:prstGeom prst="rect">
            <a:avLst/>
          </a:prstGeom>
          <a:noFill/>
        </p:spPr>
        <p:txBody>
          <a:bodyPr wrap="square" rtlCol="1">
            <a:spAutoFit/>
          </a:bodyPr>
          <a:lstStyle/>
          <a:p>
            <a:r>
              <a:rPr lang="he-IL" sz="1200" b="1" dirty="0" smtClean="0"/>
              <a:t>להפתעתי, סיימתי את הספר בהנאה גדולה</a:t>
            </a:r>
          </a:p>
          <a:p>
            <a:r>
              <a:rPr lang="he-IL" sz="1200" b="1" dirty="0" smtClean="0"/>
              <a:t>תום שגב, היסטוריון ומבקר ב"הארץ"</a:t>
            </a:r>
          </a:p>
          <a:p>
            <a:endParaRPr lang="he-IL" sz="1200" b="1" dirty="0" smtClean="0"/>
          </a:p>
          <a:p>
            <a:r>
              <a:rPr lang="he-IL" sz="1200" b="1" dirty="0" smtClean="0"/>
              <a:t>ביולי 1969 ראיינתי את יהושע </a:t>
            </a:r>
            <a:r>
              <a:rPr lang="he-IL" sz="1200" b="1" dirty="0" err="1" smtClean="0"/>
              <a:t>בר־הלל</a:t>
            </a:r>
            <a:r>
              <a:rPr lang="he-IL" sz="1200" b="1" dirty="0" smtClean="0"/>
              <a:t>, שנחשב אז פילוסוף חשוב. דיברנו על אפולו 11. </a:t>
            </a:r>
            <a:r>
              <a:rPr lang="he-IL" sz="1200" b="1" dirty="0" err="1" smtClean="0"/>
              <a:t>בר־הלל</a:t>
            </a:r>
            <a:r>
              <a:rPr lang="he-IL" sz="1200" b="1" dirty="0" smtClean="0"/>
              <a:t> אמר שהמצאת הגלולה למניעת הריון חשובה לאנושות יותר מהנחיתה על הירח. זה עשה כותרות בעיתון, ומאז לא נתתי את דעתי לא לירח הזה ולא לאחרים, עד שקיבלתי מחבר את ספרו החדש של צבי </a:t>
            </a:r>
            <a:r>
              <a:rPr lang="he-IL" sz="1200" b="1" dirty="0" err="1" smtClean="0"/>
              <a:t>מזא"ה</a:t>
            </a:r>
            <a:r>
              <a:rPr lang="he-IL" sz="1200" b="1" dirty="0" smtClean="0"/>
              <a:t>, אסטרונום ואסטרופיזיקאי, שניהל את מצפה הכוכבים בנגב וגם עסק בחקר חורים שחורים. להפתעתי, סיימתי את הספר בהנאה גדולה. להפתעתי, מפני שידיעותיי במהלכיהם של גרמי השמים ובחומרים שמהם הם עשויים אפסיות, והנחתי שלא אבין דבר. </a:t>
            </a:r>
            <a:r>
              <a:rPr lang="he-IL" sz="1200" b="1" dirty="0" err="1" smtClean="0"/>
              <a:t>מזא"ה</a:t>
            </a:r>
            <a:r>
              <a:rPr lang="he-IL" sz="1200" b="1" dirty="0" smtClean="0"/>
              <a:t> פתח בפניי יקום שלם: הוא מספר על הדרמות בשמים כאילו זה עתה חזר משם. בין היתר למדתי מספרו שכבר במאה ה–17 היו שהאמינו כי יש חיים גם על כוכבים אחרים. אם הבנתי נכון, </a:t>
            </a:r>
            <a:r>
              <a:rPr lang="he-IL" sz="1200" b="1" dirty="0" err="1" smtClean="0"/>
              <a:t>מזא"ה</a:t>
            </a:r>
            <a:r>
              <a:rPr lang="he-IL" sz="1200" b="1" dirty="0" smtClean="0"/>
              <a:t> חושב שזה ייתכן. יכולתו לשלב מידע מדעי עם הסיפור שמאחורי הסיפור יוצרת חוויית קריאה מענגת, </a:t>
            </a:r>
            <a:r>
              <a:rPr lang="he-IL" sz="1200" b="1" dirty="0" err="1" smtClean="0"/>
              <a:t>מרחיבת</a:t>
            </a:r>
            <a:r>
              <a:rPr lang="he-IL" sz="1200" b="1" dirty="0" smtClean="0"/>
              <a:t> דעת, רלוונטית ואופטימית: הוא מאמין גדול בכוחם של רעיונות חדשניים לשרוד ניסיונות החנקה.</a:t>
            </a:r>
          </a:p>
          <a:p>
            <a:endParaRPr lang="he-IL" sz="1200" b="1" dirty="0" smtClean="0"/>
          </a:p>
          <a:p>
            <a:r>
              <a:rPr lang="he-IL" sz="1400" b="1" dirty="0" smtClean="0"/>
              <a:t>על הסיבובים של כדורי השמים: גלגוליה של המהפכה </a:t>
            </a:r>
            <a:r>
              <a:rPr lang="he-IL" sz="1400" b="1" dirty="0" err="1" smtClean="0"/>
              <a:t>הקופרניקאית</a:t>
            </a:r>
            <a:r>
              <a:rPr lang="he-IL" sz="1400" b="1" dirty="0" smtClean="0"/>
              <a:t> / צבי </a:t>
            </a:r>
            <a:r>
              <a:rPr lang="he-IL" sz="1400" b="1" dirty="0" err="1" smtClean="0"/>
              <a:t>מזא"ה</a:t>
            </a:r>
            <a:r>
              <a:rPr lang="he-IL" sz="1400" b="1" dirty="0" smtClean="0"/>
              <a:t>. הוצאת מאגנס, 221 עמודים, 98 שקלים</a:t>
            </a:r>
            <a:endParaRPr lang="he-IL" sz="1400" b="1" dirty="0"/>
          </a:p>
        </p:txBody>
      </p:sp>
    </p:spTree>
    <p:extLst>
      <p:ext uri="{BB962C8B-B14F-4D97-AF65-F5344CB8AC3E}">
        <p14:creationId xmlns:p14="http://schemas.microsoft.com/office/powerpoint/2010/main" val="29182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smConfetti">
          <a:fgClr>
            <a:schemeClr val="accent6">
              <a:lumMod val="75000"/>
            </a:schemeClr>
          </a:fgClr>
          <a:bgClr>
            <a:schemeClr val="bg1"/>
          </a:bgClr>
        </a:pattFill>
        <a:effectLst/>
      </p:bgPr>
    </p:bg>
    <p:spTree>
      <p:nvGrpSpPr>
        <p:cNvPr id="1" name=""/>
        <p:cNvGrpSpPr/>
        <p:nvPr/>
      </p:nvGrpSpPr>
      <p:grpSpPr>
        <a:xfrm>
          <a:off x="0" y="0"/>
          <a:ext cx="0" cy="0"/>
          <a:chOff x="0" y="0"/>
          <a:chExt cx="0" cy="0"/>
        </a:xfrm>
      </p:grpSpPr>
      <p:pic>
        <p:nvPicPr>
          <p:cNvPr id="1026" name="Picture 2" descr="מקלוב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98" y="304800"/>
            <a:ext cx="1735553" cy="2902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על הסיבוב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813" y="3693459"/>
            <a:ext cx="1774280" cy="29669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87388" y="268046"/>
            <a:ext cx="6732494" cy="2677656"/>
          </a:xfrm>
          <a:prstGeom prst="rect">
            <a:avLst/>
          </a:prstGeom>
          <a:noFill/>
        </p:spPr>
        <p:txBody>
          <a:bodyPr wrap="square" rtlCol="1">
            <a:spAutoFit/>
          </a:bodyPr>
          <a:lstStyle/>
          <a:p>
            <a:r>
              <a:rPr lang="he-IL" sz="1200" b="1" dirty="0"/>
              <a:t>מסרבת לקרוס תחת תכתיבי הכיבוש</a:t>
            </a:r>
          </a:p>
          <a:p>
            <a:r>
              <a:rPr lang="he-IL" sz="1200" b="1" dirty="0"/>
              <a:t>גלעד </a:t>
            </a:r>
            <a:r>
              <a:rPr lang="he-IL" sz="1200" b="1" dirty="0" err="1"/>
              <a:t>הלפרן</a:t>
            </a:r>
            <a:r>
              <a:rPr lang="he-IL" sz="1200" b="1" dirty="0"/>
              <a:t>, מעורכי כתב העת "תל אביב </a:t>
            </a:r>
            <a:r>
              <a:rPr lang="he-IL" sz="1200" b="1" dirty="0" err="1"/>
              <a:t>ריוויו</a:t>
            </a:r>
            <a:r>
              <a:rPr lang="he-IL" sz="1200" b="1" dirty="0"/>
              <a:t> אוף בוקס"</a:t>
            </a:r>
          </a:p>
          <a:p>
            <a:r>
              <a:rPr lang="he-IL" sz="1200" b="1" dirty="0"/>
              <a:t>ממוארים הם הז'אנר הספרותי האהוב עליי, אף על פי שאני תמיד ניגש אליהם בספקנות רבה. את המוטו שלי בעניין הזה ניסחה גיבורת ספרה של מרישה פסל, "פרקים נבחרים בפיזיקה של אסונות" (מודן, 2009), שפותחת את </a:t>
            </a:r>
            <a:r>
              <a:rPr lang="he-IL" sz="1200" b="1" dirty="0" err="1"/>
              <a:t>הממואר</a:t>
            </a:r>
            <a:r>
              <a:rPr lang="he-IL" sz="1200" b="1" dirty="0"/>
              <a:t> הבדיוני שלה בציטוט מדברי אביה </a:t>
            </a:r>
            <a:r>
              <a:rPr lang="he-IL" sz="1200" b="1" dirty="0" err="1"/>
              <a:t>חד־הלשון</a:t>
            </a:r>
            <a:r>
              <a:rPr lang="he-IL" sz="1200" b="1" dirty="0"/>
              <a:t>: "אם שמך אינו שם כגון מוצרט, </a:t>
            </a:r>
            <a:r>
              <a:rPr lang="he-IL" sz="1200" b="1" dirty="0" err="1"/>
              <a:t>מאטיס</a:t>
            </a:r>
            <a:r>
              <a:rPr lang="he-IL" sz="1200" b="1" dirty="0"/>
              <a:t>, צ'רצ'יל, צ'ה גווארה או בונד — ג'יימס בונד... איש לא יהיה מעוניין לשמוע את קורות החיים העלובים שלך". שמה של שרי בשי אמנם אינו </a:t>
            </a:r>
            <a:r>
              <a:rPr lang="he-IL" sz="1200" b="1" dirty="0" err="1"/>
              <a:t>מאטיס</a:t>
            </a:r>
            <a:r>
              <a:rPr lang="he-IL" sz="1200" b="1" dirty="0"/>
              <a:t> או ג'יימס בונד, ובכל זאת קראתי בשקיקה את קורות חייה, הרחוקים מלהיות עלובים. בשי היא ישראלית ממוצא אמריקאי, פעילת זכויות אדם </a:t>
            </a:r>
            <a:r>
              <a:rPr lang="he-IL" sz="1200" b="1" dirty="0" err="1"/>
              <a:t>רבת־הישגים</a:t>
            </a:r>
            <a:r>
              <a:rPr lang="he-IL" sz="1200" b="1" dirty="0"/>
              <a:t> (היא ייסדה את עמותת "גישה" ועמדה בראשה) ונצר למשפחה ציונית מזרחית. היא חיה ברמאללה עם בן זוגה הפלסטיני וילדיהם ומסרבת לקרוס תחת נטל הזהויות ותכתיבי הכיבוש. בשי היא מעין נוסעת בזמן, אורחת משנות ה–90: האופטימיות המפעפעת בה והדחף שלא להשלים עם המציאות הבלתי נסבלת של הסכסוך אופייניים לאותן שנים שבהן התנהל תהליך השלום, הרבה יותר מאשר לייאוש שהשתלט על חיינו מאז.</a:t>
            </a:r>
          </a:p>
          <a:p>
            <a:endParaRPr lang="he-IL" sz="1200" b="1" dirty="0"/>
          </a:p>
          <a:p>
            <a:r>
              <a:rPr lang="he-IL" sz="1200" b="1" dirty="0"/>
              <a:t>מקלובה: אהבה הפוכה / שרי בשי. הוצאת אסיה, 317 עמודים,98 שקלים</a:t>
            </a:r>
          </a:p>
        </p:txBody>
      </p:sp>
      <p:sp>
        <p:nvSpPr>
          <p:cNvPr id="3" name="TextBox 2"/>
          <p:cNvSpPr txBox="1"/>
          <p:nvPr/>
        </p:nvSpPr>
        <p:spPr>
          <a:xfrm>
            <a:off x="268941" y="3639670"/>
            <a:ext cx="6651812" cy="3108543"/>
          </a:xfrm>
          <a:prstGeom prst="rect">
            <a:avLst/>
          </a:prstGeom>
          <a:noFill/>
        </p:spPr>
        <p:txBody>
          <a:bodyPr wrap="square" rtlCol="1">
            <a:spAutoFit/>
          </a:bodyPr>
          <a:lstStyle/>
          <a:p>
            <a:r>
              <a:rPr lang="he-IL" sz="1200" b="1" dirty="0"/>
              <a:t>להפתעתי, סיימתי את הספר בהנאה גדולה</a:t>
            </a:r>
          </a:p>
          <a:p>
            <a:r>
              <a:rPr lang="he-IL" sz="1200" b="1" dirty="0"/>
              <a:t>תום שגב, היסטוריון ומבקר ב"הארץ</a:t>
            </a:r>
            <a:r>
              <a:rPr lang="he-IL" sz="1200" b="1" dirty="0" smtClean="0"/>
              <a:t>"</a:t>
            </a:r>
          </a:p>
          <a:p>
            <a:endParaRPr lang="he-IL" sz="1200" b="1" dirty="0"/>
          </a:p>
          <a:p>
            <a:r>
              <a:rPr lang="he-IL" sz="1200" b="1" dirty="0"/>
              <a:t>ביולי 1969 ראיינתי את יהושע </a:t>
            </a:r>
            <a:r>
              <a:rPr lang="he-IL" sz="1200" b="1" dirty="0" err="1"/>
              <a:t>בר־הלל</a:t>
            </a:r>
            <a:r>
              <a:rPr lang="he-IL" sz="1200" b="1" dirty="0"/>
              <a:t>, שנחשב אז פילוסוף חשוב. דיברנו על אפולו 11. </a:t>
            </a:r>
            <a:r>
              <a:rPr lang="he-IL" sz="1200" b="1" dirty="0" err="1"/>
              <a:t>בר־הלל</a:t>
            </a:r>
            <a:r>
              <a:rPr lang="he-IL" sz="1200" b="1" dirty="0"/>
              <a:t> אמר שהמצאת הגלולה למניעת הריון חשובה לאנושות יותר מהנחיתה על הירח. זה עשה כותרות בעיתון, ומאז לא נתתי את דעתי לא לירח הזה ולא לאחרים, עד שקיבלתי מחבר את ספרו החדש של צבי </a:t>
            </a:r>
            <a:r>
              <a:rPr lang="he-IL" sz="1200" b="1" dirty="0" err="1"/>
              <a:t>מזא"ה</a:t>
            </a:r>
            <a:r>
              <a:rPr lang="he-IL" sz="1200" b="1" dirty="0"/>
              <a:t>, אסטרונום ואסטרופיזיקאי, שניהל את מצפה הכוכבים בנגב וגם עסק בחקר חורים שחורים. להפתעתי, סיימתי את הספר בהנאה גדולה. להפתעתי, מפני שידיעותיי במהלכיהם של גרמי השמים ובחומרים שמהם הם עשויים אפסיות, והנחתי שלא אבין דבר. </a:t>
            </a:r>
            <a:r>
              <a:rPr lang="he-IL" sz="1200" b="1" dirty="0" err="1"/>
              <a:t>מזא"ה</a:t>
            </a:r>
            <a:r>
              <a:rPr lang="he-IL" sz="1200" b="1" dirty="0"/>
              <a:t> פתח בפניי יקום שלם: הוא מספר על הדרמות בשמים כאילו זה עתה חזר משם. בין היתר למדתי מספרו שכבר במאה ה–17 היו שהאמינו כי יש חיים גם על כוכבים אחרים. אם הבנתי נכון, </a:t>
            </a:r>
            <a:r>
              <a:rPr lang="he-IL" sz="1200" b="1" dirty="0" err="1"/>
              <a:t>מזא"ה</a:t>
            </a:r>
            <a:r>
              <a:rPr lang="he-IL" sz="1200" b="1" dirty="0"/>
              <a:t> חושב שזה ייתכן. יכולתו לשלב מידע מדעי עם הסיפור שמאחורי הסיפור יוצרת חוויית קריאה מענגת, </a:t>
            </a:r>
            <a:r>
              <a:rPr lang="he-IL" sz="1200" b="1" dirty="0" err="1"/>
              <a:t>מרחיבת</a:t>
            </a:r>
            <a:r>
              <a:rPr lang="he-IL" sz="1200" b="1" dirty="0"/>
              <a:t> דעת, רלוונטית ואופטימית: הוא מאמין גדול בכוחם של רעיונות חדשניים לשרוד ניסיונות החנקה.</a:t>
            </a:r>
          </a:p>
          <a:p>
            <a:endParaRPr lang="he-IL" sz="1200" b="1" dirty="0"/>
          </a:p>
          <a:p>
            <a:r>
              <a:rPr lang="he-IL" sz="1400" b="1" dirty="0"/>
              <a:t>על הסיבובים של כדורי השמים: גלגוליה של המהפכה </a:t>
            </a:r>
            <a:r>
              <a:rPr lang="he-IL" sz="1400" b="1" dirty="0" err="1"/>
              <a:t>הקופרניקאית</a:t>
            </a:r>
            <a:r>
              <a:rPr lang="he-IL" sz="1400" b="1" dirty="0"/>
              <a:t> / צבי </a:t>
            </a:r>
            <a:r>
              <a:rPr lang="he-IL" sz="1400" b="1" dirty="0" err="1"/>
              <a:t>מזא"ה</a:t>
            </a:r>
            <a:r>
              <a:rPr lang="he-IL" sz="1400" b="1" dirty="0"/>
              <a:t>. הוצאת מאגנס, 221 עמודים, 98 שקלים</a:t>
            </a:r>
          </a:p>
        </p:txBody>
      </p:sp>
    </p:spTree>
    <p:extLst>
      <p:ext uri="{BB962C8B-B14F-4D97-AF65-F5344CB8AC3E}">
        <p14:creationId xmlns:p14="http://schemas.microsoft.com/office/powerpoint/2010/main" val="2860452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smConfetti">
          <a:fgClr>
            <a:srgbClr val="C00000"/>
          </a:fgClr>
          <a:bgClr>
            <a:schemeClr val="bg1"/>
          </a:bgClr>
        </a:pattFill>
        <a:effectLst/>
      </p:bgPr>
    </p:bg>
    <p:spTree>
      <p:nvGrpSpPr>
        <p:cNvPr id="1" name=""/>
        <p:cNvGrpSpPr/>
        <p:nvPr/>
      </p:nvGrpSpPr>
      <p:grpSpPr>
        <a:xfrm>
          <a:off x="0" y="0"/>
          <a:ext cx="0" cy="0"/>
          <a:chOff x="0" y="0"/>
          <a:chExt cx="0" cy="0"/>
        </a:xfrm>
      </p:grpSpPr>
      <p:pic>
        <p:nvPicPr>
          <p:cNvPr id="2050" name="Picture 2" descr="אורות נג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717" y="234757"/>
            <a:ext cx="1734999" cy="29013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פטריק מלרו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66" y="3332585"/>
            <a:ext cx="2053216" cy="34334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3435" y="313765"/>
            <a:ext cx="6777318" cy="3108543"/>
          </a:xfrm>
          <a:prstGeom prst="rect">
            <a:avLst/>
          </a:prstGeom>
          <a:noFill/>
        </p:spPr>
        <p:txBody>
          <a:bodyPr wrap="square" rtlCol="1">
            <a:spAutoFit/>
          </a:bodyPr>
          <a:lstStyle/>
          <a:p>
            <a:r>
              <a:rPr lang="he-IL" sz="1200" b="1" dirty="0"/>
              <a:t>מלים שהן חומר חי, בולעני, טובעני</a:t>
            </a:r>
          </a:p>
          <a:p>
            <a:r>
              <a:rPr lang="he-IL" sz="1200" b="1" dirty="0"/>
              <a:t>ליאת </a:t>
            </a:r>
            <a:r>
              <a:rPr lang="he-IL" sz="1200" b="1" dirty="0" err="1"/>
              <a:t>אלקיים</a:t>
            </a:r>
            <a:r>
              <a:rPr lang="he-IL" sz="1200" b="1" dirty="0"/>
              <a:t>, סופרת ומבקרת ב"הארץ</a:t>
            </a:r>
            <a:r>
              <a:rPr lang="he-IL" sz="1200" b="1" dirty="0" smtClean="0"/>
              <a:t>"</a:t>
            </a:r>
          </a:p>
          <a:p>
            <a:endParaRPr lang="he-IL" sz="1200" b="1" dirty="0"/>
          </a:p>
          <a:p>
            <a:r>
              <a:rPr lang="he-IL" sz="1200" b="1" dirty="0"/>
              <a:t>"אורות נגד" מרובב הברזות, התנצלויות </a:t>
            </a:r>
            <a:r>
              <a:rPr lang="he-IL" sz="1200" b="1" dirty="0" err="1"/>
              <a:t>והסתבכויות</a:t>
            </a:r>
            <a:r>
              <a:rPr lang="he-IL" sz="1200" b="1" dirty="0"/>
              <a:t>, אישיות, שיריות ומילוליות — וכולן יפהפיות. הספר מורכב משלל טקסטים קצרים שלוקטו מעיזבונו של פאול </a:t>
            </a:r>
            <a:r>
              <a:rPr lang="he-IL" sz="1200" b="1" dirty="0" err="1"/>
              <a:t>צלאן</a:t>
            </a:r>
            <a:r>
              <a:rPr lang="he-IL" sz="1200" b="1" dirty="0"/>
              <a:t>. הם עוסקים בנושאים מגוונים, אבל מתלכדים סביב רעיון אחד: </a:t>
            </a:r>
            <a:r>
              <a:rPr lang="he-IL" sz="1200" b="1" dirty="0" err="1"/>
              <a:t>צלאן</a:t>
            </a:r>
            <a:r>
              <a:rPr lang="he-IL" sz="1200" b="1" dirty="0"/>
              <a:t> הוא אדם רדוף על ידי כל מרכיב ומרכיב בהגדרתו העצמית; יהודי, משורר, גרמני ואינטלקטואל. פרטים נוספים אפשר לקרוא בהקדמה של טלי קונס, </a:t>
            </a:r>
            <a:r>
              <a:rPr lang="he-IL" sz="1200" b="1" dirty="0" err="1"/>
              <a:t>שתירגמה</a:t>
            </a:r>
            <a:r>
              <a:rPr lang="he-IL" sz="1200" b="1" dirty="0"/>
              <a:t> את הספר נפלא, ובאחרית הדבר המעמיקה של גלילי שחר. בתווך, העיקר: שחייה באגם מואר של חלב שחור — </a:t>
            </a:r>
            <a:r>
              <a:rPr lang="he-IL" sz="1200" b="1" dirty="0" err="1"/>
              <a:t>מלותיו</a:t>
            </a:r>
            <a:r>
              <a:rPr lang="he-IL" sz="1200" b="1" dirty="0"/>
              <a:t> של </a:t>
            </a:r>
            <a:r>
              <a:rPr lang="he-IL" sz="1200" b="1" dirty="0" err="1"/>
              <a:t>צלאן</a:t>
            </a:r>
            <a:r>
              <a:rPr lang="he-IL" sz="1200" b="1" dirty="0"/>
              <a:t>. חומר חי, </a:t>
            </a:r>
            <a:r>
              <a:rPr lang="he-IL" sz="1200" b="1" dirty="0" err="1"/>
              <a:t>אמיתי</a:t>
            </a:r>
            <a:r>
              <a:rPr lang="he-IL" sz="1200" b="1" dirty="0"/>
              <a:t>, בולעני, טובעני אפילו. </a:t>
            </a:r>
            <a:r>
              <a:rPr lang="he-IL" sz="1200" b="1" dirty="0" err="1"/>
              <a:t>צלאן</a:t>
            </a:r>
            <a:r>
              <a:rPr lang="he-IL" sz="1200" b="1" dirty="0"/>
              <a:t> עודנו אקטואלי ("זו תקופה שבה ספרים שוב אינם נכתבים אלא נעשים או מיוצרים"), מצחיק כמו שרק מי ששרוי בדיכאון </a:t>
            </a:r>
            <a:r>
              <a:rPr lang="he-IL" sz="1200" b="1" dirty="0" err="1"/>
              <a:t>אמיתי</a:t>
            </a:r>
            <a:r>
              <a:rPr lang="he-IL" sz="1200" b="1" dirty="0"/>
              <a:t> יכול להיות (הוראות השימוש ליהודי אחד כוללות דודנים מדרגה שנייה שנעלמו בפולין ותחתוני תחרה וציאניד, כי "אין מניעה עקרונית לתת ליהודי חומרים מעוררי חשק מדי פעם"), יודע סוד ותקווה. "חכה בסבלנות על הגדה. הטבוע יציל אותך", </a:t>
            </a:r>
            <a:r>
              <a:rPr lang="he-IL" sz="1200" b="1" dirty="0" err="1"/>
              <a:t>צלאן</a:t>
            </a:r>
            <a:r>
              <a:rPr lang="he-IL" sz="1200" b="1" dirty="0"/>
              <a:t> מבטיח, וביד מושטת, נוטפת מים ודיו, גם מקיים.</a:t>
            </a:r>
          </a:p>
          <a:p>
            <a:endParaRPr lang="he-IL" sz="1200" b="1" dirty="0"/>
          </a:p>
          <a:p>
            <a:r>
              <a:rPr lang="he-IL" sz="1400" b="1" dirty="0"/>
              <a:t>אורות נגד / פאול </a:t>
            </a:r>
            <a:r>
              <a:rPr lang="he-IL" sz="1400" b="1" dirty="0" err="1"/>
              <a:t>צלאן</a:t>
            </a:r>
            <a:r>
              <a:rPr lang="he-IL" sz="1400" b="1" dirty="0"/>
              <a:t>. </a:t>
            </a:r>
            <a:r>
              <a:rPr lang="he-IL" sz="1400" b="1" dirty="0" err="1"/>
              <a:t>תירגמה</a:t>
            </a:r>
            <a:r>
              <a:rPr lang="he-IL" sz="1400" b="1" dirty="0"/>
              <a:t> מגרמנית: טלי קונס. הוצאת הקיבוץ המאוחד, 170 עמודים, </a:t>
            </a:r>
            <a:r>
              <a:rPr lang="he-IL" sz="1400" b="1" dirty="0" smtClean="0"/>
              <a:t>84 שקלים</a:t>
            </a:r>
            <a:endParaRPr lang="he-IL" sz="1400" b="1" dirty="0"/>
          </a:p>
        </p:txBody>
      </p:sp>
      <p:sp>
        <p:nvSpPr>
          <p:cNvPr id="3" name="TextBox 2"/>
          <p:cNvSpPr txBox="1"/>
          <p:nvPr/>
        </p:nvSpPr>
        <p:spPr>
          <a:xfrm>
            <a:off x="2339788" y="3415553"/>
            <a:ext cx="6499412" cy="3293209"/>
          </a:xfrm>
          <a:prstGeom prst="rect">
            <a:avLst/>
          </a:prstGeom>
          <a:noFill/>
        </p:spPr>
        <p:txBody>
          <a:bodyPr wrap="square" rtlCol="1">
            <a:spAutoFit/>
          </a:bodyPr>
          <a:lstStyle/>
          <a:p>
            <a:r>
              <a:rPr lang="he-IL" sz="1200" b="1" dirty="0"/>
              <a:t>בירור אפל של נפש האדם</a:t>
            </a:r>
          </a:p>
          <a:p>
            <a:r>
              <a:rPr lang="he-IL" sz="1200" b="1" dirty="0"/>
              <a:t>אלעד </a:t>
            </a:r>
            <a:r>
              <a:rPr lang="he-IL" sz="1200" b="1" dirty="0" err="1"/>
              <a:t>בר־נוי</a:t>
            </a:r>
            <a:r>
              <a:rPr lang="he-IL" sz="1200" b="1" dirty="0"/>
              <a:t>, מבקר ב"ידיעות אחרונות" ועורך ומגיש התוכנית "פופ אפ" </a:t>
            </a:r>
            <a:r>
              <a:rPr lang="he-IL" sz="1200" b="1" dirty="0" err="1"/>
              <a:t>בכאן</a:t>
            </a:r>
            <a:r>
              <a:rPr lang="he-IL" sz="1200" b="1" dirty="0"/>
              <a:t> </a:t>
            </a:r>
            <a:r>
              <a:rPr lang="he-IL" sz="1200" b="1" dirty="0" smtClean="0"/>
              <a:t>תרבות</a:t>
            </a:r>
          </a:p>
          <a:p>
            <a:endParaRPr lang="he-IL" sz="1200" b="1" dirty="0"/>
          </a:p>
          <a:p>
            <a:r>
              <a:rPr lang="he-IL" sz="1200" b="1" dirty="0"/>
              <a:t>עם הקורבנות המצערים של מגפת הקורונה נמנית סדרת ספרי פטריק </a:t>
            </a:r>
            <a:r>
              <a:rPr lang="he-IL" sz="1200" b="1" dirty="0" err="1"/>
              <a:t>מלרוז</a:t>
            </a:r>
            <a:r>
              <a:rPr lang="he-IL" sz="1200" b="1" dirty="0"/>
              <a:t>, שנפלה בין הכיסאות בחסות רצף הסגרים. גם </a:t>
            </a:r>
            <a:r>
              <a:rPr lang="he-IL" sz="1200" b="1" dirty="0" err="1"/>
              <a:t>מיני־סדרת</a:t>
            </a:r>
            <a:r>
              <a:rPr lang="he-IL" sz="1200" b="1" dirty="0"/>
              <a:t> הטלוויזיה בכיכובו של </a:t>
            </a:r>
            <a:r>
              <a:rPr lang="he-IL" sz="1200" b="1" dirty="0" err="1"/>
              <a:t>בנדיקט</a:t>
            </a:r>
            <a:r>
              <a:rPr lang="he-IL" sz="1200" b="1" dirty="0"/>
              <a:t> </a:t>
            </a:r>
            <a:r>
              <a:rPr lang="he-IL" sz="1200" b="1" dirty="0" err="1"/>
              <a:t>קמברבאץ</a:t>
            </a:r>
            <a:r>
              <a:rPr lang="he-IL" sz="1200" b="1" dirty="0"/>
              <a:t>' והתרגום המצוין של דבי אילון לא עזרו. השנה יצא בעברית הספר השלישי בסדרה, וזו הזדמנות טובה להזכיר לקוראים את אחד הפרויקטים הספרותיים המסעירים שראו כאן אור. אם הספר הראשון עוסק בטראומת ילדות איומה, והספר השני מתמודד עם ההשלכות ההרסניות שלה — ב"מעט תקווה" אדוארד סנט </a:t>
            </a:r>
            <a:r>
              <a:rPr lang="he-IL" sz="1200" b="1" dirty="0" err="1"/>
              <a:t>אובין</a:t>
            </a:r>
            <a:r>
              <a:rPr lang="he-IL" sz="1200" b="1" dirty="0"/>
              <a:t> יורה לכל הכיוונים כשהוא בא חשבון עם החברה העשירה שבה גדל. אבל זה לא רק ספר על מעמדות, אלא בעיקר בירור מעמיק, אפל וחסר רחמים של נפש האדם ושל הקשר שלה לספרות. סנט </a:t>
            </a:r>
            <a:r>
              <a:rPr lang="he-IL" sz="1200" b="1" dirty="0" err="1"/>
              <a:t>אובין</a:t>
            </a:r>
            <a:r>
              <a:rPr lang="he-IL" sz="1200" b="1" dirty="0"/>
              <a:t> חושש שהספרות שלו מסתתרת מאחורי חומות של אירוניה, אבל הכתיבה הצלולה, הכנה והמצמיתה שלו צרופה באמת: "הוא היה מותש מהצורך שליווה אותו כל חייו להיות בשני מקומות בעת ובעונה אחת: בגופו ומחוץ לגופו, על המיטה ועל מוט הווילון, בווריד ובמזרק... נואש להימלט מן האירוניה החותרת תחת </a:t>
            </a:r>
            <a:r>
              <a:rPr lang="he-IL" sz="1200" b="1" dirty="0" err="1"/>
              <a:t>אושיותיה־היא</a:t>
            </a:r>
            <a:r>
              <a:rPr lang="he-IL" sz="1200" b="1" dirty="0"/>
              <a:t> ולומר את מה שהוא באמת מתכוון אליו, אבל באמת מתכוון למה שרק האירוניה תוכל לבטא".</a:t>
            </a:r>
          </a:p>
          <a:p>
            <a:endParaRPr lang="he-IL" sz="1200" b="1" dirty="0"/>
          </a:p>
          <a:p>
            <a:r>
              <a:rPr lang="he-IL" sz="1400" b="1" dirty="0"/>
              <a:t>פטריק </a:t>
            </a:r>
            <a:r>
              <a:rPr lang="he-IL" sz="1400" b="1" dirty="0" err="1"/>
              <a:t>מלרוז</a:t>
            </a:r>
            <a:r>
              <a:rPr lang="he-IL" sz="1400" b="1" dirty="0"/>
              <a:t> 3: מעט תקווה / אדוארד סנט </a:t>
            </a:r>
            <a:r>
              <a:rPr lang="he-IL" sz="1400" b="1" dirty="0" err="1"/>
              <a:t>אובין</a:t>
            </a:r>
            <a:r>
              <a:rPr lang="he-IL" sz="1400" b="1" dirty="0"/>
              <a:t>. </a:t>
            </a:r>
            <a:r>
              <a:rPr lang="he-IL" sz="1400" b="1" dirty="0" err="1"/>
              <a:t>תירגמה</a:t>
            </a:r>
            <a:r>
              <a:rPr lang="he-IL" sz="1400" b="1" dirty="0"/>
              <a:t> מאנגלית: דבי אילון. הוצאת ספרית פועלים, 140 עמודים, 82 שקלים</a:t>
            </a:r>
          </a:p>
        </p:txBody>
      </p:sp>
    </p:spTree>
    <p:extLst>
      <p:ext uri="{BB962C8B-B14F-4D97-AF65-F5344CB8AC3E}">
        <p14:creationId xmlns:p14="http://schemas.microsoft.com/office/powerpoint/2010/main" val="4044990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3074" name="Picture 2" descr="פליישמ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11" y="215154"/>
            <a:ext cx="1925389" cy="32196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פליישמ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330" y="3545295"/>
            <a:ext cx="1899210" cy="3175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7717" y="448235"/>
            <a:ext cx="6571130" cy="2923877"/>
          </a:xfrm>
          <a:prstGeom prst="rect">
            <a:avLst/>
          </a:prstGeom>
          <a:noFill/>
        </p:spPr>
        <p:txBody>
          <a:bodyPr wrap="square" rtlCol="1">
            <a:spAutoFit/>
          </a:bodyPr>
          <a:lstStyle/>
          <a:p>
            <a:r>
              <a:rPr lang="he-IL" sz="1200" b="1" dirty="0"/>
              <a:t>כל מה שייחלתי לו, ויותר מזה</a:t>
            </a:r>
          </a:p>
          <a:p>
            <a:r>
              <a:rPr lang="he-IL" sz="1200" b="1" dirty="0"/>
              <a:t>אילה </a:t>
            </a:r>
            <a:r>
              <a:rPr lang="he-IL" sz="1200" b="1" dirty="0" err="1"/>
              <a:t>בן־פורת</a:t>
            </a:r>
            <a:r>
              <a:rPr lang="he-IL" sz="1200" b="1" dirty="0"/>
              <a:t>, סופרת ומבקרת ב"הארץ</a:t>
            </a:r>
            <a:r>
              <a:rPr lang="he-IL" sz="1200" b="1" dirty="0" smtClean="0"/>
              <a:t>"</a:t>
            </a:r>
          </a:p>
          <a:p>
            <a:endParaRPr lang="he-IL" sz="1200" b="1" dirty="0"/>
          </a:p>
          <a:p>
            <a:r>
              <a:rPr lang="he-IL" sz="1200" b="1" dirty="0" err="1"/>
              <a:t>בטאפי</a:t>
            </a:r>
            <a:r>
              <a:rPr lang="he-IL" sz="1200" b="1" dirty="0"/>
              <a:t> </a:t>
            </a:r>
            <a:r>
              <a:rPr lang="he-IL" sz="1200" b="1" dirty="0" err="1"/>
              <a:t>ברודסר־אקנר</a:t>
            </a:r>
            <a:r>
              <a:rPr lang="he-IL" sz="1200" b="1" dirty="0"/>
              <a:t> התאהבתי בעקבות הכתבה המפורסמת שכתבה ל"ניו יורק טיימס" על </a:t>
            </a:r>
            <a:r>
              <a:rPr lang="he-IL" sz="1200" b="1" dirty="0" err="1"/>
              <a:t>גווינת</a:t>
            </a:r>
            <a:r>
              <a:rPr lang="he-IL" sz="1200" b="1" dirty="0"/>
              <a:t> </a:t>
            </a:r>
            <a:r>
              <a:rPr lang="he-IL" sz="1200" b="1" dirty="0" err="1"/>
              <a:t>פלטרו</a:t>
            </a:r>
            <a:r>
              <a:rPr lang="he-IL" sz="1200" b="1" dirty="0"/>
              <a:t> ואימפריית ה–</a:t>
            </a:r>
            <a:r>
              <a:rPr lang="en-US" sz="1200" b="1" dirty="0"/>
              <a:t>wellness </a:t>
            </a:r>
            <a:r>
              <a:rPr lang="he-IL" sz="1200" b="1" dirty="0"/>
              <a:t>המטורללת שלה. היה שם כל מה שסיפור טוב צריך: אבחנה דקה, חוש הומור מעולה ועומק רגשי, לצד נקודת מבט ייחודית ואישית מאוד. לכן, כשנודע לי </a:t>
            </a:r>
            <a:r>
              <a:rPr lang="he-IL" sz="1200" b="1" dirty="0" err="1"/>
              <a:t>שפירסמה</a:t>
            </a:r>
            <a:r>
              <a:rPr lang="he-IL" sz="1200" b="1" dirty="0"/>
              <a:t> רומן ראשון, הרקיעו ציפיותיי שחקים. בדרך כלל ציפיות כאלה הן מתכון בטוח לאכזבה, אבל "פליישמן בצרות" התגלה ככל מה שייחלתי לו, ויותר מזה. לכאורה דומה הגיבור טובי פליישמן לגיבוריהם של סול בלו, של פיליפ רות ושל וודי אלן; הוא גבר יהודי </a:t>
            </a:r>
            <a:r>
              <a:rPr lang="he-IL" sz="1200" b="1" dirty="0" err="1"/>
              <a:t>נוירוטי־אך־מעורר־אהדה</a:t>
            </a:r>
            <a:r>
              <a:rPr lang="he-IL" sz="1200" b="1" dirty="0"/>
              <a:t>, המתחבט בשאלות מוסריות ומתמודד עם אישה חזקה ומסרסת, המאיימת לבלוע אותו. אבל זוהי רק נקודת הפתיחה, כי </a:t>
            </a:r>
            <a:r>
              <a:rPr lang="he-IL" sz="1200" b="1" dirty="0" err="1"/>
              <a:t>לברודסר-אקנר</a:t>
            </a:r>
            <a:r>
              <a:rPr lang="he-IL" sz="1200" b="1" dirty="0"/>
              <a:t> יש משהו חדש להגיד על הגיבור הזה. ברגע מסוים, במהלך מבריק ומענג, היא מושכת במפתיע את השטיח מתחת רגלינו, ומאלצת אותנו לבחון מחדש את כל מה שחשבנו על פליישמן. התוצאה עגומה ומצחיקה, כיפית ובעיקר חכמה מאוד.</a:t>
            </a:r>
          </a:p>
          <a:p>
            <a:endParaRPr lang="he-IL" sz="1200" b="1" dirty="0"/>
          </a:p>
          <a:p>
            <a:r>
              <a:rPr lang="he-IL" sz="1400" b="1" dirty="0"/>
              <a:t>פליישמן בצרות / </a:t>
            </a:r>
            <a:r>
              <a:rPr lang="he-IL" sz="1400" b="1" dirty="0" err="1"/>
              <a:t>טאפי</a:t>
            </a:r>
            <a:r>
              <a:rPr lang="he-IL" sz="1400" b="1" dirty="0"/>
              <a:t> </a:t>
            </a:r>
            <a:r>
              <a:rPr lang="he-IL" sz="1400" b="1" dirty="0" err="1"/>
              <a:t>ברודסר־אקנר</a:t>
            </a:r>
            <a:r>
              <a:rPr lang="he-IL" sz="1400" b="1" dirty="0"/>
              <a:t>. </a:t>
            </a:r>
            <a:r>
              <a:rPr lang="he-IL" sz="1400" b="1" dirty="0" err="1"/>
              <a:t>תירגמה</a:t>
            </a:r>
            <a:r>
              <a:rPr lang="he-IL" sz="1400" b="1" dirty="0"/>
              <a:t> מאנגלית: טל ארצי. הוצאת תכלת, </a:t>
            </a:r>
            <a:endParaRPr lang="he-IL" sz="1400" b="1" dirty="0" smtClean="0"/>
          </a:p>
          <a:p>
            <a:r>
              <a:rPr lang="he-IL" sz="1400" b="1" dirty="0" smtClean="0"/>
              <a:t>378 </a:t>
            </a:r>
            <a:r>
              <a:rPr lang="he-IL" sz="1400" b="1" dirty="0"/>
              <a:t>עמודים, 98 שקלים</a:t>
            </a:r>
          </a:p>
        </p:txBody>
      </p:sp>
      <p:sp>
        <p:nvSpPr>
          <p:cNvPr id="3" name="TextBox 2"/>
          <p:cNvSpPr txBox="1"/>
          <p:nvPr/>
        </p:nvSpPr>
        <p:spPr>
          <a:xfrm>
            <a:off x="251012" y="3827929"/>
            <a:ext cx="6580093" cy="2739211"/>
          </a:xfrm>
          <a:prstGeom prst="rect">
            <a:avLst/>
          </a:prstGeom>
          <a:noFill/>
        </p:spPr>
        <p:txBody>
          <a:bodyPr wrap="square" rtlCol="1">
            <a:spAutoFit/>
          </a:bodyPr>
          <a:lstStyle/>
          <a:p>
            <a:r>
              <a:rPr lang="he-IL" sz="1200" b="1" dirty="0"/>
              <a:t>מלא אבחנות מדויקות, הומור </a:t>
            </a:r>
            <a:r>
              <a:rPr lang="he-IL" sz="1200" b="1" dirty="0" err="1"/>
              <a:t>וסיסטרהוד</a:t>
            </a:r>
            <a:endParaRPr lang="he-IL" sz="1200" b="1" dirty="0"/>
          </a:p>
          <a:p>
            <a:r>
              <a:rPr lang="he-IL" sz="1200" b="1" dirty="0"/>
              <a:t>הדס </a:t>
            </a:r>
            <a:r>
              <a:rPr lang="he-IL" sz="1200" b="1" dirty="0" err="1"/>
              <a:t>ריבק</a:t>
            </a:r>
            <a:r>
              <a:rPr lang="he-IL" sz="1200" b="1" dirty="0"/>
              <a:t>, מבקרת ב"הארץ</a:t>
            </a:r>
            <a:r>
              <a:rPr lang="he-IL" sz="1200" b="1" dirty="0" smtClean="0"/>
              <a:t>"</a:t>
            </a:r>
          </a:p>
          <a:p>
            <a:endParaRPr lang="he-IL" sz="1200" b="1" dirty="0"/>
          </a:p>
          <a:p>
            <a:r>
              <a:rPr lang="he-IL" sz="1200" b="1" dirty="0"/>
              <a:t>ספר הביכורים של </a:t>
            </a:r>
            <a:r>
              <a:rPr lang="he-IL" sz="1200" b="1" dirty="0" err="1"/>
              <a:t>טאפי</a:t>
            </a:r>
            <a:r>
              <a:rPr lang="he-IL" sz="1200" b="1" dirty="0"/>
              <a:t> </a:t>
            </a:r>
            <a:r>
              <a:rPr lang="he-IL" sz="1200" b="1" dirty="0" err="1"/>
              <a:t>ברודסר־אקנר</a:t>
            </a:r>
            <a:r>
              <a:rPr lang="he-IL" sz="1200" b="1" dirty="0"/>
              <a:t>, כתבת מגזינים מוערכת בארצות הברית, הוא תעלול מארץ התעלולים. היא מושכת את קוראיה באמצעות סיפור על גבר יהודי גרוש אבל מוצלח, רופא אבל גם קצת פתטי, שאשתו נעלמה לו והשאירה אותו לדאוג לבד לשני ילדיו, וגורמת להם (ואולי בעיקר להן?) לתפוס צד ולשנוא את האם הנוטשת, כי מי מתנהגת ככה? אלא שאז מתברר שמדובר ברומן מורכב יותר על זוגיות ונישואים, על דיכאון אחרי לידה ובעיקר על מפח הנפש שחוות נשים כשהן מגלות שהפמיניזם המודרני אמנם הבטיח, אבל לא ממש מצליח לקיים. </a:t>
            </a:r>
            <a:r>
              <a:rPr lang="he-IL" sz="1200" b="1" dirty="0" err="1"/>
              <a:t>ברודסר־אקנר</a:t>
            </a:r>
            <a:r>
              <a:rPr lang="he-IL" sz="1200" b="1" dirty="0"/>
              <a:t> כתבה רומן שנון וחד, כואב, מלא אבחנות מדויקות, הומור ובסופו של דבר גם </a:t>
            </a:r>
            <a:r>
              <a:rPr lang="he-IL" sz="1200" b="1" dirty="0" err="1"/>
              <a:t>סיסטרהוד</a:t>
            </a:r>
            <a:r>
              <a:rPr lang="he-IL" sz="1200" b="1" dirty="0"/>
              <a:t>.</a:t>
            </a:r>
          </a:p>
          <a:p>
            <a:endParaRPr lang="he-IL" sz="1200" b="1" dirty="0"/>
          </a:p>
          <a:p>
            <a:r>
              <a:rPr lang="he-IL" sz="1400" b="1" dirty="0"/>
              <a:t>פליישמן בצרות / </a:t>
            </a:r>
            <a:r>
              <a:rPr lang="he-IL" sz="1400" b="1" dirty="0" err="1"/>
              <a:t>טאפי</a:t>
            </a:r>
            <a:r>
              <a:rPr lang="he-IL" sz="1400" b="1" dirty="0"/>
              <a:t> </a:t>
            </a:r>
            <a:r>
              <a:rPr lang="he-IL" sz="1400" b="1" dirty="0" err="1"/>
              <a:t>ברודסר־אקנר</a:t>
            </a:r>
            <a:r>
              <a:rPr lang="he-IL" sz="1400" b="1" dirty="0"/>
              <a:t>. </a:t>
            </a:r>
            <a:r>
              <a:rPr lang="he-IL" sz="1400" b="1" dirty="0" err="1"/>
              <a:t>תירגמה</a:t>
            </a:r>
            <a:r>
              <a:rPr lang="he-IL" sz="1400" b="1" dirty="0"/>
              <a:t> מאנגלית: טל ארצי. הוצאת תכלת, </a:t>
            </a:r>
            <a:r>
              <a:rPr lang="he-IL" sz="1400" b="1" dirty="0" smtClean="0"/>
              <a:t>378</a:t>
            </a:r>
          </a:p>
          <a:p>
            <a:r>
              <a:rPr lang="he-IL" sz="1400" b="1" dirty="0" smtClean="0"/>
              <a:t> </a:t>
            </a:r>
            <a:r>
              <a:rPr lang="he-IL" sz="1400" b="1" dirty="0"/>
              <a:t>עמודים, 98 שקלים</a:t>
            </a:r>
          </a:p>
          <a:p>
            <a:endParaRPr lang="he-IL" sz="1200" b="1" dirty="0"/>
          </a:p>
        </p:txBody>
      </p:sp>
    </p:spTree>
    <p:extLst>
      <p:ext uri="{BB962C8B-B14F-4D97-AF65-F5344CB8AC3E}">
        <p14:creationId xmlns:p14="http://schemas.microsoft.com/office/powerpoint/2010/main" val="3566426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smConfetti">
          <a:fgClr>
            <a:schemeClr val="accent2">
              <a:lumMod val="75000"/>
            </a:schemeClr>
          </a:fgClr>
          <a:bgClr>
            <a:schemeClr val="bg1"/>
          </a:bgClr>
        </a:pattFill>
        <a:effectLst/>
      </p:bgPr>
    </p:bg>
    <p:spTree>
      <p:nvGrpSpPr>
        <p:cNvPr id="1" name=""/>
        <p:cNvGrpSpPr/>
        <p:nvPr/>
      </p:nvGrpSpPr>
      <p:grpSpPr>
        <a:xfrm>
          <a:off x="0" y="0"/>
          <a:ext cx="0" cy="0"/>
          <a:chOff x="0" y="0"/>
          <a:chExt cx="0" cy="0"/>
        </a:xfrm>
      </p:grpSpPr>
      <p:pic>
        <p:nvPicPr>
          <p:cNvPr id="4098" name="Picture 2" descr="שמים מגנים מע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649" y="188260"/>
            <a:ext cx="1903137" cy="3182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9624" y="376518"/>
            <a:ext cx="6472517" cy="2400657"/>
          </a:xfrm>
          <a:prstGeom prst="rect">
            <a:avLst/>
          </a:prstGeom>
          <a:noFill/>
        </p:spPr>
        <p:txBody>
          <a:bodyPr wrap="square" rtlCol="1">
            <a:spAutoFit/>
          </a:bodyPr>
          <a:lstStyle/>
          <a:p>
            <a:r>
              <a:rPr lang="he-IL" sz="1200" b="1" dirty="0"/>
              <a:t>כמה נועזת נותרה היצירה הזאת</a:t>
            </a:r>
          </a:p>
          <a:p>
            <a:r>
              <a:rPr lang="he-IL" sz="1200" b="1" dirty="0"/>
              <a:t>דור </a:t>
            </a:r>
            <a:r>
              <a:rPr lang="he-IL" sz="1200" b="1" dirty="0" err="1"/>
              <a:t>בביוף</a:t>
            </a:r>
            <a:r>
              <a:rPr lang="he-IL" sz="1200" b="1" dirty="0"/>
              <a:t>, כתב תרבות ב"מאקו</a:t>
            </a:r>
            <a:r>
              <a:rPr lang="he-IL" sz="1200" b="1" dirty="0" smtClean="0"/>
              <a:t>"</a:t>
            </a:r>
          </a:p>
          <a:p>
            <a:endParaRPr lang="he-IL" sz="1200" b="1" dirty="0"/>
          </a:p>
          <a:p>
            <a:r>
              <a:rPr lang="he-IL" sz="1200" b="1" dirty="0"/>
              <a:t>כבר בעמודיו הראשונים של הספר ברור שהקלאסיקה הזאת, שתורגמה השנה </a:t>
            </a:r>
            <a:r>
              <a:rPr lang="he-IL" sz="1200" b="1" dirty="0" err="1"/>
              <a:t>סוף־סוף</a:t>
            </a:r>
            <a:r>
              <a:rPr lang="he-IL" sz="1200" b="1" dirty="0"/>
              <a:t> לעברית, ספוגה בתפישת עולם. הסיפור עצמו אמנם כולל סקס, סכנה והרפתקאות, אבל אי אפשר להתעלם מתחושת הכובד. כשהטוויסט מגיע במערכה השלישית, מגלים עד כמה נועזת נותרה היצירה הזאת גם 73 שנה לאחר פרסומה באנגלית. סיפור המסע של הזוג </a:t>
            </a:r>
            <a:r>
              <a:rPr lang="he-IL" sz="1200" b="1" dirty="0" err="1"/>
              <a:t>הניו־יורקי</a:t>
            </a:r>
            <a:r>
              <a:rPr lang="he-IL" sz="1200" b="1" dirty="0"/>
              <a:t> במדבר סהרה הוא לא רק אזהרה לתיירים </a:t>
            </a:r>
            <a:r>
              <a:rPr lang="he-IL" sz="1200" b="1" dirty="0" err="1"/>
              <a:t>נאיבים</a:t>
            </a:r>
            <a:r>
              <a:rPr lang="he-IL" sz="1200" b="1" dirty="0"/>
              <a:t>, אלא גם סיפור אימה שמראה מה קורה כשנכשלים במשימה להעניק לחיים משמעות. גם חודשים לאחר הקריאה, הבעתה שהוא גרם לי ממשיכה ללוות אותי — והיא רלוונטית היום כמו תמיד.</a:t>
            </a:r>
          </a:p>
          <a:p>
            <a:endParaRPr lang="he-IL" sz="1400" b="1" dirty="0"/>
          </a:p>
          <a:p>
            <a:r>
              <a:rPr lang="he-IL" sz="1400" b="1" dirty="0"/>
              <a:t>שמים </a:t>
            </a:r>
            <a:r>
              <a:rPr lang="he-IL" sz="1400" b="1" dirty="0" err="1"/>
              <a:t>מגינים</a:t>
            </a:r>
            <a:r>
              <a:rPr lang="he-IL" sz="1400" b="1" dirty="0"/>
              <a:t> מעל / פול בולס. </a:t>
            </a:r>
            <a:r>
              <a:rPr lang="he-IL" sz="1400" b="1" dirty="0" err="1"/>
              <a:t>תירגמה</a:t>
            </a:r>
            <a:r>
              <a:rPr lang="he-IL" sz="1400" b="1" dirty="0"/>
              <a:t> מאנגלית: סמדר גונן. הוצאת עם עובד, </a:t>
            </a:r>
            <a:r>
              <a:rPr lang="he-IL" sz="1400" b="1" dirty="0" smtClean="0"/>
              <a:t>295</a:t>
            </a:r>
          </a:p>
          <a:p>
            <a:r>
              <a:rPr lang="he-IL" sz="1400" b="1" dirty="0" smtClean="0"/>
              <a:t> </a:t>
            </a:r>
            <a:r>
              <a:rPr lang="he-IL" sz="1400" b="1" dirty="0"/>
              <a:t>עמודים, 94 שקלים</a:t>
            </a:r>
          </a:p>
        </p:txBody>
      </p:sp>
      <p:pic>
        <p:nvPicPr>
          <p:cNvPr id="4100" name="Picture 4" descr="זאוס פרומתאוס ואולוה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25" y="3325166"/>
            <a:ext cx="1993322" cy="33332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75646" y="3482911"/>
            <a:ext cx="6535271" cy="3293209"/>
          </a:xfrm>
          <a:prstGeom prst="rect">
            <a:avLst/>
          </a:prstGeom>
          <a:noFill/>
        </p:spPr>
        <p:txBody>
          <a:bodyPr wrap="square" rtlCol="1">
            <a:spAutoFit/>
          </a:bodyPr>
          <a:lstStyle/>
          <a:p>
            <a:r>
              <a:rPr lang="he-IL" sz="1200" b="1" dirty="0"/>
              <a:t>ניתוח עמוק, נוקב וייחודי</a:t>
            </a:r>
          </a:p>
          <a:p>
            <a:r>
              <a:rPr lang="he-IL" sz="1200" b="1" dirty="0"/>
              <a:t>אלעד נבו, מבקר ב"ישראל היום" ועורך כתב העת "סְפָר</a:t>
            </a:r>
            <a:r>
              <a:rPr lang="he-IL" sz="1200" b="1" dirty="0" smtClean="0"/>
              <a:t>"</a:t>
            </a:r>
          </a:p>
          <a:p>
            <a:endParaRPr lang="he-IL" sz="1200" b="1" dirty="0"/>
          </a:p>
          <a:p>
            <a:r>
              <a:rPr lang="he-IL" sz="1200" b="1" dirty="0"/>
              <a:t>התרבות היא תהליך בלתי נגמר של עיבור, הולדה והתפוגגות. תפישות עולם ותנועות מחשבתיות קמות ונופלות. לפעמים בתוך כמה עשרות שנים, לעתים בתוך כמה מאות, אך ההיסטוריה מציגה תהליך דינמי של השקפות עולם מתגלגלות. ד"ר ברוך כהנא, פסיכולוג קליני וממייסדי מכון רוטנברג לפסיכולוגיה יהודית, בוחן בספרו את התנועות החברתיות השונות שקמו בהיסטוריה המערבית ונעו כמטוטלת של ארכיטיפים יסודיים, שלובשים צורה ופושטים אותה שוב ושוב. כהנא מגבש תיאוריה </a:t>
            </a:r>
            <a:r>
              <a:rPr lang="he-IL" sz="1200" b="1" dirty="0" err="1"/>
              <a:t>פסיכוהיסטורית</a:t>
            </a:r>
            <a:r>
              <a:rPr lang="he-IL" sz="1200" b="1" dirty="0"/>
              <a:t> — מושג ששאב מסופר המדע הבדיוני אייזיק אסימוב — ומתבסס על הוגים כמו קרל יונג, </a:t>
            </a:r>
            <a:r>
              <a:rPr lang="he-IL" sz="1200" b="1" dirty="0" err="1"/>
              <a:t>וילפרד</a:t>
            </a:r>
            <a:r>
              <a:rPr lang="he-IL" sz="1200" b="1" dirty="0"/>
              <a:t> ביון, </a:t>
            </a:r>
            <a:r>
              <a:rPr lang="he-IL" sz="1200" b="1" dirty="0" err="1"/>
              <a:t>קליפורד</a:t>
            </a:r>
            <a:r>
              <a:rPr lang="he-IL" sz="1200" b="1" dirty="0"/>
              <a:t> </a:t>
            </a:r>
            <a:r>
              <a:rPr lang="he-IL" sz="1200" b="1" dirty="0" err="1"/>
              <a:t>גירץ</a:t>
            </a:r>
            <a:r>
              <a:rPr lang="he-IL" sz="1200" b="1" dirty="0"/>
              <a:t> וקרל מרקס, לצד הוגים יהודים ותפישות קבליות. הניתוח שלו עמוק ונוקב, יורד עד לתהומות התנועות ההיסטוריות ומשרטט בצורה ייחודית את היחסים בין מהפכנות לשמרנות, בין דתיות לחילוניות ובין ימין לשמאל. בתקופה שבה השיח האינטלקטואלי גולש לפטפטת מתלהמת, ספרו של כהנא מציע מבט עמוק על ההיסטוריה האנושית ועל שורשיה, ומסביר כיצד מהמשברים החברתיים העכשוויים יכולה לצמוח תרבות </a:t>
            </a:r>
            <a:r>
              <a:rPr lang="he-IL" sz="1200" b="1" dirty="0" err="1"/>
              <a:t>דיאלוגית</a:t>
            </a:r>
            <a:r>
              <a:rPr lang="he-IL" sz="1200" b="1" dirty="0"/>
              <a:t> חדשה, שתחילתה נראית כאוטופיה וסופה, אולי, מציאות.</a:t>
            </a:r>
          </a:p>
          <a:p>
            <a:endParaRPr lang="he-IL" sz="1200" b="1" dirty="0"/>
          </a:p>
          <a:p>
            <a:r>
              <a:rPr lang="he-IL" sz="1400" b="1" dirty="0"/>
              <a:t>זאוס, </a:t>
            </a:r>
            <a:r>
              <a:rPr lang="he-IL" sz="1400" b="1" dirty="0" err="1"/>
              <a:t>פרומתאוס</a:t>
            </a:r>
            <a:r>
              <a:rPr lang="he-IL" sz="1400" b="1" dirty="0"/>
              <a:t> ואלוהים: מבט </a:t>
            </a:r>
            <a:r>
              <a:rPr lang="he-IL" sz="1400" b="1" dirty="0" err="1"/>
              <a:t>פסיכוהיסטורי</a:t>
            </a:r>
            <a:r>
              <a:rPr lang="he-IL" sz="1400" b="1" dirty="0"/>
              <a:t> על תרבות המערב / ברוך כהנא. </a:t>
            </a:r>
            <a:endParaRPr lang="he-IL" sz="1400" b="1" dirty="0" smtClean="0"/>
          </a:p>
          <a:p>
            <a:r>
              <a:rPr lang="he-IL" sz="1400" b="1" dirty="0" smtClean="0"/>
              <a:t>הוצאת </a:t>
            </a:r>
            <a:r>
              <a:rPr lang="he-IL" sz="1400" b="1" dirty="0"/>
              <a:t>ידיעות ספרים, 456 עמודים, 118 שקלים</a:t>
            </a:r>
          </a:p>
        </p:txBody>
      </p:sp>
    </p:spTree>
    <p:extLst>
      <p:ext uri="{BB962C8B-B14F-4D97-AF65-F5344CB8AC3E}">
        <p14:creationId xmlns:p14="http://schemas.microsoft.com/office/powerpoint/2010/main" val="2626610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narHorz">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5122" name="Picture 2" descr="תמאם מכחול המנחו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43" y="188259"/>
            <a:ext cx="2045575" cy="34206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אבני ריחי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139" y="3334870"/>
            <a:ext cx="2019682" cy="33773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8942" y="3809104"/>
            <a:ext cx="6373906" cy="2893100"/>
          </a:xfrm>
          <a:prstGeom prst="rect">
            <a:avLst/>
          </a:prstGeom>
          <a:noFill/>
        </p:spPr>
        <p:txBody>
          <a:bodyPr wrap="square" rtlCol="1">
            <a:spAutoFit/>
          </a:bodyPr>
          <a:lstStyle/>
          <a:p>
            <a:r>
              <a:rPr lang="he-IL" sz="1200" b="1" dirty="0"/>
              <a:t>מחזירה את האמונה בכוחה המרפא של האהבה</a:t>
            </a:r>
          </a:p>
          <a:p>
            <a:r>
              <a:rPr lang="he-IL" sz="1200" b="1" dirty="0"/>
              <a:t>דורית שילה, סופרת ואחת מעורכות כתב העת "המוסך</a:t>
            </a:r>
            <a:r>
              <a:rPr lang="he-IL" sz="1200" b="1" dirty="0" smtClean="0"/>
              <a:t>"</a:t>
            </a:r>
          </a:p>
          <a:p>
            <a:endParaRPr lang="he-IL" sz="1200" b="1" dirty="0"/>
          </a:p>
          <a:p>
            <a:r>
              <a:rPr lang="he-IL" sz="1200" b="1" dirty="0" err="1"/>
              <a:t>הממואר</a:t>
            </a:r>
            <a:r>
              <a:rPr lang="he-IL" sz="1200" b="1" dirty="0"/>
              <a:t> הצנום הזה הצליח להפתיע אותי. הוא הודפס בפורמט קטן ובאותיות גדולות, ובאמצעות מספר מצומצם של מלים מצליחה דנה אמיר לעורר אצלי, הקוראת, מספר רב מאוד של הרהורים. אני לא זוכרת שאי פעם קראתי משהו שדומה לפרק הראשון בספר, שכותרתו דווקא "על הדומוּת" ובו נשמע קולה של אם מאמצת. עולה ממנו אהבת אם טהורה כל כך, עד שנדמה כי אין טובה ממנה. ואולי הזוך ניכר בה כי אהבת אם מאמצת אינה מוּנעת מהאינסטינקט החייתי המולד המצית את "האם" באשה החשה לראשונה את גורהּ בבטנה. מספיק להביט מסביב כדי להיווכח שאין לא בגנטיקה ולא בקשר הדם ערובה להורות מיטיבה. אמיר הביסה את הטבע, המיתוס נופץ והיא עשתה זאת בספרה הקטן. דוד וגוליית. דאגתה של האם המאמצת וחיפושיה אחר הדרך אל לבו של הגור האקראי שניתן לה מחזירים את האמונה בטבע האנושי, במסירות ובכוחה המרפא של האהבה, כמו גם ביכולתה של הספרות להנכיח את כל אלה.</a:t>
            </a:r>
          </a:p>
          <a:p>
            <a:endParaRPr lang="he-IL" sz="1200" b="1" dirty="0"/>
          </a:p>
          <a:p>
            <a:r>
              <a:rPr lang="he-IL" sz="1400" b="1" dirty="0"/>
              <a:t>אבני ריחיים / דנה אמיר. הוצאת אפיק, 59 עמודים, 78 שקלים</a:t>
            </a:r>
          </a:p>
        </p:txBody>
      </p:sp>
      <p:sp>
        <p:nvSpPr>
          <p:cNvPr id="3" name="TextBox 2"/>
          <p:cNvSpPr txBox="1"/>
          <p:nvPr/>
        </p:nvSpPr>
        <p:spPr>
          <a:xfrm>
            <a:off x="2599765" y="376518"/>
            <a:ext cx="6275294" cy="2708434"/>
          </a:xfrm>
          <a:prstGeom prst="rect">
            <a:avLst/>
          </a:prstGeom>
          <a:noFill/>
        </p:spPr>
        <p:txBody>
          <a:bodyPr wrap="square" rtlCol="1">
            <a:spAutoFit/>
          </a:bodyPr>
          <a:lstStyle/>
          <a:p>
            <a:r>
              <a:rPr lang="he-IL" sz="1200" b="1" dirty="0"/>
              <a:t>מטיל את הקורא לתוך זרות</a:t>
            </a:r>
          </a:p>
          <a:p>
            <a:r>
              <a:rPr lang="he-IL" sz="1200" b="1" dirty="0"/>
              <a:t>עדי </a:t>
            </a:r>
            <a:r>
              <a:rPr lang="he-IL" sz="1200" b="1" dirty="0" err="1"/>
              <a:t>אנגרט</a:t>
            </a:r>
            <a:r>
              <a:rPr lang="he-IL" sz="1200" b="1" dirty="0"/>
              <a:t>, מבקרת ב"הארץ</a:t>
            </a:r>
            <a:r>
              <a:rPr lang="he-IL" sz="1200" b="1" dirty="0" smtClean="0"/>
              <a:t>"</a:t>
            </a:r>
          </a:p>
          <a:p>
            <a:endParaRPr lang="he-IL" sz="1200" b="1" dirty="0"/>
          </a:p>
          <a:p>
            <a:r>
              <a:rPr lang="he-IL" sz="1200" b="1" dirty="0" err="1"/>
              <a:t>ג'וואד</a:t>
            </a:r>
            <a:r>
              <a:rPr lang="he-IL" sz="1200" b="1" dirty="0"/>
              <a:t> נרדם על הספה בסלון של דירת הסטודנטים שבה מתגורר בנו בתל אביב. בחלומו הוא רואה דמות שאינו מצליח לזהותה, ומתעורר בבהלה. הזרות המתעתעת, דמות מוכרת ממרתפי הזיכרון שאיננו מצליחים לקרוא לה בשם, דומה לזרות שאליה מטיל עודה </a:t>
            </a:r>
            <a:r>
              <a:rPr lang="he-IL" sz="1200" b="1" dirty="0" err="1"/>
              <a:t>בשאראת</a:t>
            </a:r>
            <a:r>
              <a:rPr lang="he-IL" sz="1200" b="1" dirty="0"/>
              <a:t> את הקורא העברי בספרו "</a:t>
            </a:r>
            <a:r>
              <a:rPr lang="he-IL" sz="1200" b="1" dirty="0" err="1"/>
              <a:t>תמאם</a:t>
            </a:r>
            <a:r>
              <a:rPr lang="he-IL" sz="1200" b="1" dirty="0"/>
              <a:t> מכחול המנוחה". </a:t>
            </a:r>
            <a:r>
              <a:rPr lang="he-IL" sz="1200" b="1" dirty="0" err="1"/>
              <a:t>בשאראת</a:t>
            </a:r>
            <a:r>
              <a:rPr lang="he-IL" sz="1200" b="1" dirty="0"/>
              <a:t> אמנם טווה את סיפורו בין נופיה המוכרים של הארץ ובין אנשיה, אבל כתיבתו יוצרת תחושה שמדובר במקום שהקורא רק בקושי מכירו, אולי רק חלף לידו. הרחק מנושאים בנאליים כמו משבר גיל 40 בדירה מתפוררת, או זיכרונות ממלחמת יום כיפור, סיפוריו של </a:t>
            </a:r>
            <a:r>
              <a:rPr lang="he-IL" sz="1200" b="1" dirty="0" err="1"/>
              <a:t>בשאראת</a:t>
            </a:r>
            <a:r>
              <a:rPr lang="he-IL" sz="1200" b="1" dirty="0"/>
              <a:t> מקוריים ושובי לב. המתח שיוצרים תיאורי המקום המוכר והזר בעת ובעונה אחת, לצד סיפורי האהבה הבשלים המופיעים בספר, הופכים את "</a:t>
            </a:r>
            <a:r>
              <a:rPr lang="he-IL" sz="1200" b="1" dirty="0" err="1"/>
              <a:t>תמאם</a:t>
            </a:r>
            <a:r>
              <a:rPr lang="he-IL" sz="1200" b="1" dirty="0"/>
              <a:t> מכחול המנוחה" לספר יוצא דופן על מדף הספרים החדשים.</a:t>
            </a:r>
          </a:p>
          <a:p>
            <a:endParaRPr lang="he-IL" sz="1200" b="1" dirty="0"/>
          </a:p>
          <a:p>
            <a:r>
              <a:rPr lang="he-IL" sz="1400" b="1" dirty="0" err="1"/>
              <a:t>תמאם</a:t>
            </a:r>
            <a:r>
              <a:rPr lang="he-IL" sz="1400" b="1" dirty="0"/>
              <a:t> מכחול המנוחה / עודה </a:t>
            </a:r>
            <a:r>
              <a:rPr lang="he-IL" sz="1400" b="1" dirty="0" err="1"/>
              <a:t>בשאראת</a:t>
            </a:r>
            <a:r>
              <a:rPr lang="he-IL" sz="1400" b="1" dirty="0"/>
              <a:t>. הוצאת עם עובד, 195 עמודים, 88 שקלים</a:t>
            </a:r>
          </a:p>
        </p:txBody>
      </p:sp>
    </p:spTree>
    <p:extLst>
      <p:ext uri="{BB962C8B-B14F-4D97-AF65-F5344CB8AC3E}">
        <p14:creationId xmlns:p14="http://schemas.microsoft.com/office/powerpoint/2010/main" val="4179960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smConfetti">
          <a:fgClr>
            <a:srgbClr val="C00000"/>
          </a:fgClr>
          <a:bgClr>
            <a:schemeClr val="bg1"/>
          </a:bgClr>
        </a:pattFill>
        <a:effectLst/>
      </p:bgPr>
    </p:bg>
    <p:spTree>
      <p:nvGrpSpPr>
        <p:cNvPr id="1" name=""/>
        <p:cNvGrpSpPr/>
        <p:nvPr/>
      </p:nvGrpSpPr>
      <p:grpSpPr>
        <a:xfrm>
          <a:off x="0" y="0"/>
          <a:ext cx="0" cy="0"/>
          <a:chOff x="0" y="0"/>
          <a:chExt cx="0" cy="0"/>
        </a:xfrm>
      </p:grpSpPr>
      <p:pic>
        <p:nvPicPr>
          <p:cNvPr id="6146" name="Picture 2" descr="אומללות שאינה מבקשת דב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66" y="3774141"/>
            <a:ext cx="1730192" cy="28932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אומללות שאינה מבקשת דב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524" y="331694"/>
            <a:ext cx="1730192" cy="2893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199" y="268046"/>
            <a:ext cx="6589059" cy="3108543"/>
          </a:xfrm>
          <a:prstGeom prst="rect">
            <a:avLst/>
          </a:prstGeom>
          <a:noFill/>
        </p:spPr>
        <p:txBody>
          <a:bodyPr wrap="square" rtlCol="1">
            <a:spAutoFit/>
          </a:bodyPr>
          <a:lstStyle/>
          <a:p>
            <a:r>
              <a:rPr lang="he-IL" sz="1200" b="1" dirty="0"/>
              <a:t>בספרון הצנום הזה יש כל כך הרבה</a:t>
            </a:r>
          </a:p>
          <a:p>
            <a:r>
              <a:rPr lang="he-IL" sz="1200" b="1" dirty="0"/>
              <a:t>נועם שיזף, מבקר ב"הארץ</a:t>
            </a:r>
            <a:r>
              <a:rPr lang="he-IL" sz="1200" b="1" dirty="0" smtClean="0"/>
              <a:t>"</a:t>
            </a:r>
          </a:p>
          <a:p>
            <a:endParaRPr lang="he-IL" sz="1200" b="1" dirty="0"/>
          </a:p>
          <a:p>
            <a:r>
              <a:rPr lang="he-IL" sz="1200" b="1" dirty="0"/>
              <a:t>במרכז "אומללות שאינה מבקשת דבר" עומדת אמו של פטר </a:t>
            </a:r>
            <a:r>
              <a:rPr lang="he-IL" sz="1200" b="1" dirty="0" err="1"/>
              <a:t>הנדקה</a:t>
            </a:r>
            <a:r>
              <a:rPr lang="he-IL" sz="1200" b="1" dirty="0"/>
              <a:t>: התאבדותה היא נקודת הפתיחה של הסיפור, ותחילתו של מסע המבקש להתקרב אל האם מבלי לעשות אותה לדמות ספרותית, מבלי לעסוק באסתטיזציה שהופכת את האנושי לאמנותי, ומבלי ליהנות מהפורקן שמספקת הכתיבה. לתאר אותה כאדם חד־פעמי, אבל גם כחלק מדור, מעידן וממקום שבו "(אין) שום אפשרות, הכל קבוע מראש", וכל בני האדם דומים זה לזה. האם, לאסונה, היתה שונה: </a:t>
            </a:r>
            <a:r>
              <a:rPr lang="he-IL" sz="1200" b="1" dirty="0" err="1"/>
              <a:t>תאבת</a:t>
            </a:r>
            <a:r>
              <a:rPr lang="he-IL" sz="1200" b="1" dirty="0"/>
              <a:t> חיים, מרדנית. ההתנגשות שלה עם סביבתה היא סדרה של תבוסות והשפלות קטנות, שסופה הידוע מראש מצליח בכל זאת לטלטל את הקורא ולהפתיעו. בספרון הצנום הזה יש כל כך הרבה: המהפכה בעולמה של האם שמחולל האנשלוס היא אחד ההסברים המוחשיים ביותר שקראתי לכוח המשיכה של הנאציזם; מערכת היחסים בין המספר לאמו היא ממואר שלם שמקופל בכמה משפטים, המפוזרים לאורכו של הספר ("לא ידעתי את נפשי מרוב גאווה על שאיבדה את עצמה"); ודווקא תיאור גורלה של האם מעורר שאלות על מהות החופש והבחירה האינסופיים (לכאורה) של ימינו.</a:t>
            </a:r>
          </a:p>
          <a:p>
            <a:endParaRPr lang="he-IL" sz="1200" b="1" dirty="0"/>
          </a:p>
          <a:p>
            <a:r>
              <a:rPr lang="he-IL" sz="1400" b="1" dirty="0"/>
              <a:t>אומללות שאינה מבקשת דבר / פטר </a:t>
            </a:r>
            <a:r>
              <a:rPr lang="he-IL" sz="1400" b="1" dirty="0" err="1"/>
              <a:t>הנדקה</a:t>
            </a:r>
            <a:r>
              <a:rPr lang="he-IL" sz="1400" b="1" dirty="0"/>
              <a:t>. </a:t>
            </a:r>
            <a:r>
              <a:rPr lang="he-IL" sz="1400" b="1" dirty="0" err="1"/>
              <a:t>תירגמה</a:t>
            </a:r>
            <a:r>
              <a:rPr lang="he-IL" sz="1400" b="1" dirty="0"/>
              <a:t> מגרמנית: אילנה </a:t>
            </a:r>
            <a:r>
              <a:rPr lang="he-IL" sz="1400" b="1" dirty="0" err="1"/>
              <a:t>המרמן</a:t>
            </a:r>
            <a:r>
              <a:rPr lang="he-IL" sz="1400" b="1" dirty="0"/>
              <a:t>. </a:t>
            </a:r>
            <a:endParaRPr lang="he-IL" sz="1400" b="1" dirty="0" smtClean="0"/>
          </a:p>
          <a:p>
            <a:r>
              <a:rPr lang="he-IL" sz="1400" b="1" dirty="0" smtClean="0"/>
              <a:t>הוצאת </a:t>
            </a:r>
            <a:r>
              <a:rPr lang="he-IL" sz="1400" b="1" dirty="0"/>
              <a:t>ספרית פועלים, 96 עמודים, 72 שקלים</a:t>
            </a:r>
          </a:p>
        </p:txBody>
      </p:sp>
      <p:sp>
        <p:nvSpPr>
          <p:cNvPr id="3" name="TextBox 2"/>
          <p:cNvSpPr txBox="1"/>
          <p:nvPr/>
        </p:nvSpPr>
        <p:spPr>
          <a:xfrm>
            <a:off x="2106707" y="3863788"/>
            <a:ext cx="6705600" cy="2739211"/>
          </a:xfrm>
          <a:prstGeom prst="rect">
            <a:avLst/>
          </a:prstGeom>
          <a:noFill/>
        </p:spPr>
        <p:txBody>
          <a:bodyPr wrap="square" rtlCol="1">
            <a:spAutoFit/>
          </a:bodyPr>
          <a:lstStyle/>
          <a:p>
            <a:r>
              <a:rPr lang="he-IL" sz="1200" b="1" dirty="0"/>
              <a:t>ספר דק בעל נוכחות מצמיתה</a:t>
            </a:r>
          </a:p>
          <a:p>
            <a:r>
              <a:rPr lang="he-IL" sz="1200" b="1" dirty="0"/>
              <a:t>מוריה דיין </a:t>
            </a:r>
            <a:r>
              <a:rPr lang="he-IL" sz="1200" b="1" dirty="0" err="1"/>
              <a:t>קודיש</a:t>
            </a:r>
            <a:r>
              <a:rPr lang="he-IL" sz="1200" b="1" dirty="0"/>
              <a:t>, סופרת ומעורכות כתב העת "פנס</a:t>
            </a:r>
            <a:r>
              <a:rPr lang="he-IL" sz="1200" b="1" dirty="0" smtClean="0"/>
              <a:t>"</a:t>
            </a:r>
          </a:p>
          <a:p>
            <a:endParaRPr lang="he-IL" sz="1200" b="1" dirty="0"/>
          </a:p>
          <a:p>
            <a:r>
              <a:rPr lang="he-IL" sz="1200" b="1" dirty="0"/>
              <a:t>"אומללות שאינה מבקשת דבר", שכתב הסופר זוכה פרס נובל לספרות פטר </a:t>
            </a:r>
            <a:r>
              <a:rPr lang="he-IL" sz="1200" b="1" dirty="0" err="1"/>
              <a:t>הנדקה</a:t>
            </a:r>
            <a:r>
              <a:rPr lang="he-IL" sz="1200" b="1" dirty="0"/>
              <a:t> </a:t>
            </a:r>
            <a:r>
              <a:rPr lang="he-IL" sz="1200" b="1" dirty="0" err="1"/>
              <a:t>ותירגמה</a:t>
            </a:r>
            <a:r>
              <a:rPr lang="he-IL" sz="1200" b="1" dirty="0"/>
              <a:t> אילנה </a:t>
            </a:r>
            <a:r>
              <a:rPr lang="he-IL" sz="1200" b="1" dirty="0" err="1"/>
              <a:t>המרמן</a:t>
            </a:r>
            <a:r>
              <a:rPr lang="he-IL" sz="1200" b="1" dirty="0"/>
              <a:t>, הוא ספר דק וגרום בעל נוכחות מצמיתה. לא אמו של המחבר, שהתאבדה בגיל 51, היא העומדת במרכז הנובלה, אלא המחבר עצמו, המבקש לאחות את קרעי חייה של אמו לסיפור עם התחלה, אמצע וסוף. מתוך פעולת ההטלאה הזאת עולה הצורך הנואש שלו עצמו, כאדם וכסופר, להאמין כי יש בכוחן של המלים לאחוז משמעות. חייה של האם מוגדרים, </a:t>
            </a:r>
            <a:r>
              <a:rPr lang="he-IL" sz="1200" b="1" dirty="0" err="1"/>
              <a:t>מונהרים</a:t>
            </a:r>
            <a:r>
              <a:rPr lang="he-IL" sz="1200" b="1" dirty="0"/>
              <a:t> ואז מיטשטשים. רגע בוחר המחבר להתבונן בחייה של אמו כמייצגת של דור, מגדר ותקופה, ורגע אחר כך קורס הדגם הליניארי והלוגי, ואת הספר ממלאות אנקדוטות קצרות, מופרדות זו מזו, כמו מנותקות מכוח הכבידה של הסיפור. לנגד עיני הקוראים מתנהל מחול עוועים בין הראש ובין הלב. הראש מבקש לייצב את התוהו ובוהו, והלב ממאן. גבול פוגש גבול, צעקה נטרקת על </a:t>
            </a:r>
            <a:r>
              <a:rPr lang="he-IL" sz="1200" b="1" dirty="0" err="1"/>
              <a:t>סיפה</a:t>
            </a:r>
            <a:endParaRPr lang="he-IL" sz="1200" b="1" dirty="0"/>
          </a:p>
          <a:p>
            <a:endParaRPr lang="he-IL" sz="1200" dirty="0"/>
          </a:p>
          <a:p>
            <a:r>
              <a:rPr lang="he-IL" sz="1400" b="1" dirty="0"/>
              <a:t>אומללות שאינה מבקשת דבר / פטר </a:t>
            </a:r>
            <a:r>
              <a:rPr lang="he-IL" sz="1400" b="1" dirty="0" err="1"/>
              <a:t>הנדקה</a:t>
            </a:r>
            <a:r>
              <a:rPr lang="he-IL" sz="1400" b="1" dirty="0"/>
              <a:t>. </a:t>
            </a:r>
            <a:r>
              <a:rPr lang="he-IL" sz="1400" b="1" dirty="0" err="1"/>
              <a:t>תירגמה</a:t>
            </a:r>
            <a:r>
              <a:rPr lang="he-IL" sz="1400" b="1" dirty="0"/>
              <a:t> מגרמנית: אילנה </a:t>
            </a:r>
            <a:r>
              <a:rPr lang="he-IL" sz="1400" b="1" dirty="0" err="1"/>
              <a:t>המרמן</a:t>
            </a:r>
            <a:r>
              <a:rPr lang="he-IL" sz="1400" b="1" dirty="0"/>
              <a:t>. </a:t>
            </a:r>
            <a:endParaRPr lang="he-IL" sz="1400" b="1" dirty="0" smtClean="0"/>
          </a:p>
          <a:p>
            <a:r>
              <a:rPr lang="he-IL" sz="1400" b="1" dirty="0" smtClean="0"/>
              <a:t>הוצאת </a:t>
            </a:r>
            <a:r>
              <a:rPr lang="he-IL" sz="1400" b="1" dirty="0"/>
              <a:t>ספרית פועלים, 96 עמודים, 72 שקלים</a:t>
            </a:r>
          </a:p>
        </p:txBody>
      </p:sp>
    </p:spTree>
    <p:extLst>
      <p:ext uri="{BB962C8B-B14F-4D97-AF65-F5344CB8AC3E}">
        <p14:creationId xmlns:p14="http://schemas.microsoft.com/office/powerpoint/2010/main" val="895595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smConfetti">
          <a:fgClr>
            <a:schemeClr val="accent6">
              <a:lumMod val="75000"/>
            </a:schemeClr>
          </a:fgClr>
          <a:bgClr>
            <a:schemeClr val="bg1"/>
          </a:bgClr>
        </a:pattFill>
        <a:effectLst/>
      </p:bgPr>
    </p:bg>
    <p:spTree>
      <p:nvGrpSpPr>
        <p:cNvPr id="1" name=""/>
        <p:cNvGrpSpPr/>
        <p:nvPr/>
      </p:nvGrpSpPr>
      <p:grpSpPr>
        <a:xfrm>
          <a:off x="0" y="0"/>
          <a:ext cx="0" cy="0"/>
          <a:chOff x="0" y="0"/>
          <a:chExt cx="0" cy="0"/>
        </a:xfrm>
      </p:grpSpPr>
      <p:pic>
        <p:nvPicPr>
          <p:cNvPr id="7170" name="Picture 2" descr="דח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02" y="179294"/>
            <a:ext cx="1891020" cy="31622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שברי או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825" y="3720353"/>
            <a:ext cx="1718856" cy="28743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1153" y="197224"/>
            <a:ext cx="6508376" cy="2923877"/>
          </a:xfrm>
          <a:prstGeom prst="rect">
            <a:avLst/>
          </a:prstGeom>
          <a:pattFill prst="pct5">
            <a:fgClr>
              <a:srgbClr val="00B050"/>
            </a:fgClr>
            <a:bgClr>
              <a:schemeClr val="bg1"/>
            </a:bgClr>
          </a:pattFill>
        </p:spPr>
        <p:txBody>
          <a:bodyPr wrap="square" rtlCol="1">
            <a:spAutoFit/>
          </a:bodyPr>
          <a:lstStyle/>
          <a:p>
            <a:r>
              <a:rPr lang="he-IL" sz="1200" b="1" dirty="0"/>
              <a:t>עושר מופלג של ידע ויופי</a:t>
            </a:r>
          </a:p>
          <a:p>
            <a:r>
              <a:rPr lang="he-IL" sz="1200" b="1" dirty="0"/>
              <a:t>עופרה </a:t>
            </a:r>
            <a:r>
              <a:rPr lang="he-IL" sz="1200" b="1" dirty="0" err="1"/>
              <a:t>רודנר</a:t>
            </a:r>
            <a:r>
              <a:rPr lang="he-IL" sz="1200" b="1" dirty="0"/>
              <a:t>, מבקרת ב"הארץ</a:t>
            </a:r>
            <a:r>
              <a:rPr lang="he-IL" sz="1200" b="1" dirty="0" smtClean="0"/>
              <a:t>"</a:t>
            </a:r>
          </a:p>
          <a:p>
            <a:endParaRPr lang="he-IL" sz="1200" b="1" dirty="0"/>
          </a:p>
          <a:p>
            <a:r>
              <a:rPr lang="he-IL" sz="1200" b="1" dirty="0"/>
              <a:t>הקריאה בכתב העת "דחק" — שעורך ומוציא לאור יהודה </a:t>
            </a:r>
            <a:r>
              <a:rPr lang="he-IL" sz="1200" b="1" dirty="0" err="1"/>
              <a:t>ויזן</a:t>
            </a:r>
            <a:r>
              <a:rPr lang="he-IL" sz="1200" b="1" dirty="0"/>
              <a:t> — דומה לשיטוט ברחובותיה של עיר ספק זרה ספק מוכרת, מסויטת ומשעשעת לסירוגין, עמוסה מטענים ושכבות, מהעת העתיקה ועד היום. בשני הכרכים עבי הכרס שהתפרסמו בשנה האחרונה אפשר למצוא, בין היתר, תרגומים מקסימים ל"ייבגני </a:t>
            </a:r>
            <a:r>
              <a:rPr lang="he-IL" sz="1200" b="1" dirty="0" err="1"/>
              <a:t>אונייגין</a:t>
            </a:r>
            <a:r>
              <a:rPr lang="he-IL" sz="1200" b="1" dirty="0"/>
              <a:t>" של פושקין; לשירים סאטיריים של אלכסנדר פופ בהשראת "</a:t>
            </a:r>
            <a:r>
              <a:rPr lang="he-IL" sz="1200" b="1" dirty="0" err="1"/>
              <a:t>גוליבר</a:t>
            </a:r>
            <a:r>
              <a:rPr lang="he-IL" sz="1200" b="1" dirty="0"/>
              <a:t>"; או לשיר שטות מנוול של ארנסט </a:t>
            </a:r>
            <a:r>
              <a:rPr lang="he-IL" sz="1200" b="1" dirty="0" err="1"/>
              <a:t>המינגוויי</a:t>
            </a:r>
            <a:r>
              <a:rPr lang="he-IL" sz="1200" b="1" dirty="0"/>
              <a:t> על </a:t>
            </a:r>
            <a:r>
              <a:rPr lang="he-IL" sz="1200" b="1" dirty="0" err="1"/>
              <a:t>גרטרוד</a:t>
            </a:r>
            <a:r>
              <a:rPr lang="he-IL" sz="1200" b="1" dirty="0"/>
              <a:t> שטיין. </a:t>
            </a:r>
            <a:r>
              <a:rPr lang="he-IL" sz="1200" b="1" dirty="0" err="1"/>
              <a:t>ולצידם</a:t>
            </a:r>
            <a:r>
              <a:rPr lang="he-IL" sz="1200" b="1" dirty="0"/>
              <a:t> שירה עברית בועטת של אהרן שבתאי, יונתן לוי ולריסה מילר, או כתבים אחרונים נהדרים של יוסף </a:t>
            </a:r>
            <a:r>
              <a:rPr lang="he-IL" sz="1200" b="1" dirty="0" err="1"/>
              <a:t>בר־יוסף</a:t>
            </a:r>
            <a:r>
              <a:rPr lang="he-IL" sz="1200" b="1" dirty="0"/>
              <a:t> ושירים אחרונים של יותם ראובני, וכן "כוכבים נודדים: חזיון בשלוש מערכות" על פי שלום עליכם, בנוסח עברי של אברהם שלונסקי. אלה רק מעט דוגמאות, מתוך עושר מופלג של ידע ויופי והומור. אפשר לחפור בחוברות האלה בלי סוף. וגם כשהן נוטות פה ושם לאזורים אינטלקטואליים יבשושיים שכוחי אל, זה עדיף בעיניי פי אלף מאשר הזרם השמנוני הסואן.</a:t>
            </a:r>
          </a:p>
          <a:p>
            <a:endParaRPr lang="he-IL" sz="1200" dirty="0"/>
          </a:p>
          <a:p>
            <a:r>
              <a:rPr lang="he-IL" sz="1400" b="1" dirty="0"/>
              <a:t>דחק: כתב עת לספרות טובה, כרך י"ד / עורך: יהודה </a:t>
            </a:r>
            <a:r>
              <a:rPr lang="he-IL" sz="1400" b="1" dirty="0" err="1"/>
              <a:t>ויזן</a:t>
            </a:r>
            <a:r>
              <a:rPr lang="he-IL" sz="1400" b="1" dirty="0"/>
              <a:t>. הוצאת דחק, 507 עמודים</a:t>
            </a:r>
            <a:r>
              <a:rPr lang="he-IL" sz="1400" b="1" dirty="0" smtClean="0"/>
              <a:t>,</a:t>
            </a:r>
          </a:p>
          <a:p>
            <a:r>
              <a:rPr lang="he-IL" sz="1400" b="1" dirty="0" smtClean="0"/>
              <a:t> </a:t>
            </a:r>
            <a:r>
              <a:rPr lang="he-IL" sz="1400" b="1" dirty="0"/>
              <a:t>69 שקלים</a:t>
            </a:r>
          </a:p>
        </p:txBody>
      </p:sp>
      <p:sp>
        <p:nvSpPr>
          <p:cNvPr id="3" name="TextBox 2"/>
          <p:cNvSpPr txBox="1"/>
          <p:nvPr/>
        </p:nvSpPr>
        <p:spPr>
          <a:xfrm>
            <a:off x="322730" y="3541058"/>
            <a:ext cx="6589059" cy="3108543"/>
          </a:xfrm>
          <a:prstGeom prst="rect">
            <a:avLst/>
          </a:prstGeom>
          <a:noFill/>
        </p:spPr>
        <p:txBody>
          <a:bodyPr wrap="square" rtlCol="1">
            <a:spAutoFit/>
          </a:bodyPr>
          <a:lstStyle/>
          <a:p>
            <a:r>
              <a:rPr lang="he-IL" sz="1200" b="1" dirty="0"/>
              <a:t>שורות שאי אפשר לשכוח</a:t>
            </a:r>
          </a:p>
          <a:p>
            <a:r>
              <a:rPr lang="he-IL" sz="1200" b="1" dirty="0" err="1"/>
              <a:t>טלילה</a:t>
            </a:r>
            <a:r>
              <a:rPr lang="he-IL" sz="1200" b="1" dirty="0"/>
              <a:t> </a:t>
            </a:r>
            <a:r>
              <a:rPr lang="he-IL" sz="1200" b="1" dirty="0" err="1"/>
              <a:t>ציפר</a:t>
            </a:r>
            <a:r>
              <a:rPr lang="he-IL" sz="1200" b="1" dirty="0"/>
              <a:t>, עורכת במוסף "תרבות וספרות" של "הארץ" ואחת מעורכי כתב העת "יהי</a:t>
            </a:r>
            <a:r>
              <a:rPr lang="he-IL" sz="1200" b="1" dirty="0" smtClean="0"/>
              <a:t>"</a:t>
            </a:r>
          </a:p>
          <a:p>
            <a:endParaRPr lang="he-IL" sz="1200" b="1" dirty="0"/>
          </a:p>
          <a:p>
            <a:r>
              <a:rPr lang="he-IL" sz="1200" b="1" dirty="0"/>
              <a:t>"יום יבוא / חיבורי נפשך ייכרכו לספר / סערת לבך תוצע למכירה / על דלפק המבצעים. / את תציצי מבין עמודייך / לבחון פני המדפדף: / האם ראוי הוא להפוך שותף / אל סוד מחשבתך המפרכסת". ב"שברי אור", ספר השירים של שולמית אורבך, שהופך את הקורא בו לשותף לדרך, אפשר למצוא שורות כמו "בשעה / שאתן חומקות אל אוויר / העולם / … / אני מתפללת עליכן, מילותיי / … / לפני שתאבדנה", או "ככה / כמו הגשם שניפץ פתאום / את שריון השרב / … / ככה תבואי", שפשוט אי אפשר לשכוח. מציאות </a:t>
            </a:r>
            <a:r>
              <a:rPr lang="he-IL" sz="1200" b="1" dirty="0" err="1"/>
              <a:t>יום־יומית</a:t>
            </a:r>
            <a:r>
              <a:rPr lang="he-IL" sz="1200" b="1" dirty="0"/>
              <a:t> וקדושה ארוזות בשיריה של אורבך באותם רגישות וכבוד עצומים בהם היא אורזת סיפורי חיים לעולמות מילוליים מושלמים, שלמים, של מצבים ובני אדם. שיריה, גם הארס־פואטיים שביניהם, אנושיים וכנים ומאוד לא מתיימרים, ומנעד רחב של רגשות נכרך בהם לכדי שורות ובתים ושירים שהם פשוט מאוד יפים. ואמנם הפנייה הישירה ברוח ר' נחמן מברסלב לקוראת בספר — "היי לפחות נקודה קטנה / הכל מתחיל בך" — יכולה להישמע כקיטש טהור, אבל יודעות ח"ן יידעו למצוא כבר בקריאה הראשונה את אותה נקודה שלהן בתוך השירה הנוגעת ללב הזאת.</a:t>
            </a:r>
          </a:p>
          <a:p>
            <a:endParaRPr lang="he-IL" sz="1200" b="1" dirty="0"/>
          </a:p>
          <a:p>
            <a:r>
              <a:rPr lang="he-IL" sz="1600" b="1" dirty="0"/>
              <a:t>שברי אור / שולמית אורבך. הוצאת פרדס, 87 עמודים, 59 שקלים</a:t>
            </a:r>
          </a:p>
        </p:txBody>
      </p:sp>
    </p:spTree>
    <p:extLst>
      <p:ext uri="{BB962C8B-B14F-4D97-AF65-F5344CB8AC3E}">
        <p14:creationId xmlns:p14="http://schemas.microsoft.com/office/powerpoint/2010/main" val="1698862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smConfetti">
          <a:fgClr>
            <a:srgbClr val="FF0000"/>
          </a:fgClr>
          <a:bgClr>
            <a:schemeClr val="bg1"/>
          </a:bgClr>
        </a:pattFill>
        <a:effectLst/>
      </p:bgPr>
    </p:bg>
    <p:spTree>
      <p:nvGrpSpPr>
        <p:cNvPr id="1" name=""/>
        <p:cNvGrpSpPr/>
        <p:nvPr/>
      </p:nvGrpSpPr>
      <p:grpSpPr>
        <a:xfrm>
          <a:off x="0" y="0"/>
          <a:ext cx="0" cy="0"/>
          <a:chOff x="0" y="0"/>
          <a:chExt cx="0" cy="0"/>
        </a:xfrm>
      </p:grpSpPr>
      <p:pic>
        <p:nvPicPr>
          <p:cNvPr id="8194" name="Picture 2" descr="מלחמת העמקי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395" y="573742"/>
            <a:ext cx="1758392" cy="29404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יומן ספרות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26" y="3774141"/>
            <a:ext cx="1746276" cy="2920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330" y="80682"/>
            <a:ext cx="6893858" cy="3847207"/>
          </a:xfrm>
          <a:prstGeom prst="rect">
            <a:avLst/>
          </a:prstGeom>
          <a:noFill/>
        </p:spPr>
        <p:txBody>
          <a:bodyPr wrap="square" rtlCol="1">
            <a:spAutoFit/>
          </a:bodyPr>
          <a:lstStyle/>
          <a:p>
            <a:r>
              <a:rPr lang="he-IL" sz="1200" b="1" dirty="0"/>
              <a:t>מחקר מעמיק על פרק שכמעט נשכח</a:t>
            </a:r>
          </a:p>
          <a:p>
            <a:r>
              <a:rPr lang="he-IL" sz="1200" b="1" dirty="0"/>
              <a:t>אורי משגב, מבקר ב"הארץ</a:t>
            </a:r>
            <a:r>
              <a:rPr lang="he-IL" sz="1200" b="1" dirty="0" smtClean="0"/>
              <a:t>"</a:t>
            </a:r>
          </a:p>
          <a:p>
            <a:endParaRPr lang="he-IL" sz="1200" b="1" dirty="0"/>
          </a:p>
          <a:p>
            <a:r>
              <a:rPr lang="he-IL" sz="1200" b="1" dirty="0"/>
              <a:t>השנים האחרונות אינן שנים קלות לחובבי היסטוריה פופולרית, בגלל כמה מגמות מדאיגות שמובילים כוכבים ספרותיים בתחום. לצד </a:t>
            </a:r>
            <a:r>
              <a:rPr lang="he-IL" sz="1200" b="1" dirty="0" err="1"/>
              <a:t>הוליוודיזציה</a:t>
            </a:r>
            <a:r>
              <a:rPr lang="he-IL" sz="1200" b="1" dirty="0"/>
              <a:t> ואף אינפנטיליזציה של ההיסטוריה (</a:t>
            </a:r>
            <a:r>
              <a:rPr lang="he-IL" sz="1200" b="1" dirty="0" err="1"/>
              <a:t>מלקולם</a:t>
            </a:r>
            <a:r>
              <a:rPr lang="he-IL" sz="1200" b="1" dirty="0"/>
              <a:t> </a:t>
            </a:r>
            <a:r>
              <a:rPr lang="he-IL" sz="1200" b="1" dirty="0" err="1"/>
              <a:t>גלדוול</a:t>
            </a:r>
            <a:r>
              <a:rPr lang="he-IL" sz="1200" b="1" dirty="0"/>
              <a:t>) יש גם הרחבה והתפזרות בניסיון לכתוב "היסטוריה של הכל", לרוב בלוויית נימה סכרינית של תקינות פוליטית, אופטימיות חסרת ביסוס והעצמתם של האירועים (</a:t>
            </a:r>
            <a:r>
              <a:rPr lang="he-IL" sz="1200" b="1" dirty="0" err="1"/>
              <a:t>ג'ארד</a:t>
            </a:r>
            <a:r>
              <a:rPr lang="he-IL" sz="1200" b="1" dirty="0"/>
              <a:t> </a:t>
            </a:r>
            <a:r>
              <a:rPr lang="he-IL" sz="1200" b="1" dirty="0" err="1"/>
              <a:t>דיימונד</a:t>
            </a:r>
            <a:r>
              <a:rPr lang="he-IL" sz="1200" b="1" dirty="0"/>
              <a:t>). חלק מחקייניהם של הכותבים הללו אף עברו מחקר העבר לעתידנות, כמו יובל נח הררי שהתנבא כי מלחמות ומגפות ייעלמו מהעולם. על רקע זה בולט במיוחד ספרו המרתק של ערן אלדר, על פרק שכמעט נשכח לחלוטין מדברי ימי המדינה: מלחמת ההתשה, שהתנהלה מתום מלחמת ששת הימים (1967) ועד לתחילת אירועי ספטמבר השחור (1970), בגבול המזרחי ובגבול הצפוני של ישראל. זהו מחקר עובדתי, שיטתי, מעמיק ומקיף שכולו ממוקד בנושא ספציפי, כפי שנהוג היה בעבר לחקור היסטוריה ולכתוב אותה; מתוך התמחות מצד אחד וצניעות מצד שני. הסאגה שמתאר אלדר מעניינת במיוחד, שכן בניגוד לחזית המצרית, שם נלחמו כוחות צבא, לאורך הירדן היתה זו אוכלוסייה אזרחית — קיבוצים, מושבי עולים ועיירות פריפריה — ששימשה מטרה להתקפות חוזרות ונשנות של גורמים בצד הירדני. יחד עם חוסן וכושר עמידה מדהימים בהשוואה לימינו, שגילתה האוכלוסייה האזרחית, בולטים במחקר קשייהם של הדרג המדיני והצבאי לספק מענה אסטרטגי לטקטיקת הטרור והגרילה, שאליה פנו הערבים אחרי התבוסות בשדה הקרב הקונבנציונלי</a:t>
            </a:r>
            <a:r>
              <a:rPr lang="he-IL" sz="1200" b="1" dirty="0" smtClean="0"/>
              <a:t>.</a:t>
            </a:r>
          </a:p>
          <a:p>
            <a:endParaRPr lang="he-IL" sz="1200" b="1" dirty="0"/>
          </a:p>
          <a:p>
            <a:r>
              <a:rPr lang="he-IL" sz="1400" b="1" dirty="0"/>
              <a:t>מלחמת העמקים: התשה, צבא ואזרחים בחזית </a:t>
            </a:r>
            <a:r>
              <a:rPr lang="he-IL" sz="1400" b="1" dirty="0" err="1"/>
              <a:t>הצפון־מזרחית</a:t>
            </a:r>
            <a:r>
              <a:rPr lang="he-IL" sz="1400" b="1" dirty="0"/>
              <a:t> 1967–1970 / ערן אדלר. הוצאת אוניברסיטת </a:t>
            </a:r>
            <a:r>
              <a:rPr lang="he-IL" sz="1400" b="1" dirty="0" err="1"/>
              <a:t>בר־אילן</a:t>
            </a:r>
            <a:r>
              <a:rPr lang="he-IL" sz="1400" b="1" dirty="0"/>
              <a:t>, 452 עמודים, 118 שקלים</a:t>
            </a:r>
          </a:p>
        </p:txBody>
      </p:sp>
      <p:sp>
        <p:nvSpPr>
          <p:cNvPr id="4" name="TextBox 3"/>
          <p:cNvSpPr txBox="1"/>
          <p:nvPr/>
        </p:nvSpPr>
        <p:spPr>
          <a:xfrm>
            <a:off x="1783975" y="3823569"/>
            <a:ext cx="7216589" cy="3108543"/>
          </a:xfrm>
          <a:prstGeom prst="rect">
            <a:avLst/>
          </a:prstGeom>
          <a:noFill/>
        </p:spPr>
        <p:txBody>
          <a:bodyPr wrap="square" rtlCol="1">
            <a:spAutoFit/>
          </a:bodyPr>
          <a:lstStyle/>
          <a:p>
            <a:r>
              <a:rPr lang="he-IL" sz="1200" b="1" dirty="0"/>
              <a:t>קובץ מרתק של יוצרת מרשימה</a:t>
            </a:r>
          </a:p>
          <a:p>
            <a:r>
              <a:rPr lang="he-IL" sz="1200" b="1" dirty="0"/>
              <a:t>אבנר שפירא, סגן עורך מוסף "ספרים" של "הארץ</a:t>
            </a:r>
            <a:r>
              <a:rPr lang="he-IL" sz="1200" b="1" dirty="0" smtClean="0"/>
              <a:t>"</a:t>
            </a:r>
            <a:endParaRPr lang="he-IL" sz="1200" b="1" dirty="0"/>
          </a:p>
          <a:p>
            <a:r>
              <a:rPr lang="he-IL" sz="1200" b="1" dirty="0" smtClean="0"/>
              <a:t>     "</a:t>
            </a:r>
            <a:r>
              <a:rPr lang="he-IL" sz="1200" b="1" dirty="0"/>
              <a:t>מה תהיה השירה אחרי המלחמה הזאת? האומנם יספרו המשוררים רק על טנקים, פצצות, תאי הגזים... או שמא יוּשר גם שיר הפריחה?" תוהה לאה גולדברג באחת הרשימות המכונסות בספר הזה, שערכו גדעון </a:t>
            </a:r>
            <a:r>
              <a:rPr lang="he-IL" sz="1200" b="1" dirty="0" err="1"/>
              <a:t>טיקוצקי</a:t>
            </a:r>
            <a:r>
              <a:rPr lang="he-IL" sz="1200" b="1" dirty="0"/>
              <a:t> וחמוטל </a:t>
            </a:r>
            <a:r>
              <a:rPr lang="he-IL" sz="1200" b="1" dirty="0" err="1"/>
              <a:t>בר־יוסף</a:t>
            </a:r>
            <a:r>
              <a:rPr lang="he-IL" sz="1200" b="1" dirty="0"/>
              <a:t> וכולל מבחר מחיבוריה העיתונאיים </a:t>
            </a:r>
            <a:r>
              <a:rPr lang="he-IL" sz="1200" b="1" dirty="0" err="1"/>
              <a:t>והמסאיים</a:t>
            </a:r>
            <a:r>
              <a:rPr lang="he-IL" sz="1200" b="1" dirty="0"/>
              <a:t> בימי מלחמת העולם השנייה וזמן קצר אחריה. גם באותן שנים שסמרו מאימה ומדם — כאשר "אנו עומדים לפני קברה הפתוח של תרבות שחינכה אותנו במשך דורות", כלשונה — לא ויתרה גולדברג על אמונתה היוקדת בסגולותיהן של הספרות והאמנות. ברבות מהרשימות היא מנסה להעשיר את קוראיה בתובנותיה משפע של יצירות, החל </a:t>
            </a:r>
            <a:r>
              <a:rPr lang="he-IL" sz="1200" b="1" dirty="0" err="1"/>
              <a:t>בקלאסיקונים</a:t>
            </a:r>
            <a:r>
              <a:rPr lang="he-IL" sz="1200" b="1" dirty="0"/>
              <a:t> כהומרוס, שייקספיר, גתה </a:t>
            </a:r>
            <a:r>
              <a:rPr lang="he-IL" sz="1200" b="1" dirty="0" err="1"/>
              <a:t>וטולסטוי</a:t>
            </a:r>
            <a:r>
              <a:rPr lang="he-IL" sz="1200" b="1" dirty="0"/>
              <a:t> וכלה בסופרים ומשוררים בני זמנה דוגמת </a:t>
            </a:r>
            <a:r>
              <a:rPr lang="he-IL" sz="1200" b="1" dirty="0" err="1"/>
              <a:t>ג'ויס</a:t>
            </a:r>
            <a:r>
              <a:rPr lang="he-IL" sz="1200" b="1" dirty="0"/>
              <a:t>, קאמי, </a:t>
            </a:r>
            <a:r>
              <a:rPr lang="he-IL" sz="1200" b="1" dirty="0" err="1"/>
              <a:t>המינגוויי</a:t>
            </a:r>
            <a:r>
              <a:rPr lang="he-IL" sz="1200" b="1" dirty="0"/>
              <a:t> וגם דוד פוגל. לצד זאת, היא נזכרת בחוויות מלימודיה בגרמניה הנאצית ומביקורה באיטליה הפשיסטית, מדפדפת בעיתוני אופנה נוצצים ובהגדות של פסח של הקיבוצים, שטה באגם החולה ומגלה כי נאים השקנאים בעיניה, ואף מבלה עד בלי די לה בפסטיבל המחולות בקיבוץ דליה. כל אלה מצטברים לקובץ מרתק ומהנה של יוצרת ואינטלקטואלית מרשימה, שאוצרות הרוח האנושית שימשו אותה כדי להתבונן במאורעות תקופתה, לקונן על החורבן הערכי ולהרהר בשאלה כיצד תתכונן אחריו תרבות חדשה</a:t>
            </a:r>
            <a:r>
              <a:rPr lang="he-IL" sz="1200" b="1" dirty="0" smtClean="0"/>
              <a:t>.</a:t>
            </a:r>
          </a:p>
          <a:p>
            <a:endParaRPr lang="he-IL" sz="1200" b="1" dirty="0"/>
          </a:p>
          <a:p>
            <a:r>
              <a:rPr lang="he-IL" sz="1400" b="1" dirty="0"/>
              <a:t>יומן ספרותי: מבחר רשימות עיתונות, כרך שני: 1942–1946 / לאה גולדברג. הוצאת ספרית פועלים, 542 עמודים, 98 שקלים</a:t>
            </a:r>
          </a:p>
        </p:txBody>
      </p:sp>
    </p:spTree>
    <p:extLst>
      <p:ext uri="{BB962C8B-B14F-4D97-AF65-F5344CB8AC3E}">
        <p14:creationId xmlns:p14="http://schemas.microsoft.com/office/powerpoint/2010/main" val="685665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lumMod val="75000"/>
            </a:schemeClr>
          </a:fgClr>
          <a:bgClr>
            <a:schemeClr val="bg1"/>
          </a:bgClr>
        </a:pattFill>
        <a:effectLst/>
      </p:bgPr>
    </p:bg>
    <p:spTree>
      <p:nvGrpSpPr>
        <p:cNvPr id="1" name=""/>
        <p:cNvGrpSpPr/>
        <p:nvPr/>
      </p:nvGrpSpPr>
      <p:grpSpPr>
        <a:xfrm>
          <a:off x="0" y="0"/>
          <a:ext cx="0" cy="0"/>
          <a:chOff x="0" y="0"/>
          <a:chExt cx="0" cy="0"/>
        </a:xfrm>
      </p:grpSpPr>
      <p:pic>
        <p:nvPicPr>
          <p:cNvPr id="9218" name="Picture 2" descr="חוף הים"/>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648" y="224117"/>
            <a:ext cx="2021080" cy="337969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מוות שימושי מאוד"/>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682" y="3811896"/>
            <a:ext cx="1908174" cy="2981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0823" y="98611"/>
            <a:ext cx="6624918" cy="3662541"/>
          </a:xfrm>
          <a:prstGeom prst="rect">
            <a:avLst/>
          </a:prstGeom>
          <a:noFill/>
        </p:spPr>
        <p:txBody>
          <a:bodyPr wrap="square" rtlCol="1">
            <a:spAutoFit/>
          </a:bodyPr>
          <a:lstStyle/>
          <a:p>
            <a:r>
              <a:rPr lang="he-IL" sz="1200" b="1" dirty="0"/>
              <a:t>אי אפשר לברוח מהעלילה המסויטת</a:t>
            </a:r>
          </a:p>
          <a:p>
            <a:r>
              <a:rPr lang="he-IL" sz="1200" b="1" dirty="0"/>
              <a:t>נועה לימונה, מבקרת ב"הארץ</a:t>
            </a:r>
            <a:r>
              <a:rPr lang="he-IL" sz="1200" b="1" dirty="0" smtClean="0"/>
              <a:t>"</a:t>
            </a:r>
          </a:p>
          <a:p>
            <a:endParaRPr lang="he-IL" sz="1200" b="1" dirty="0"/>
          </a:p>
          <a:p>
            <a:r>
              <a:rPr lang="he-IL" sz="1200" b="1" dirty="0"/>
              <a:t>קראתי את "חוף הים" קצת כמו שצופים בסרט אימה — דרך החרכים בין אצבעות כפות הידיים, רוצה ולא רוצה לראות. מצד אחד, זה ספר שנקרא בישיבה אחת, אפילו בנשימה אחת, בלי הפוגה; ומצד שני, מתחילתו ברור שהסוף עומד להיות רע, ואינך רוצה להמשיך לקרוא כי אינך רוצה שהסוף יתממש. דבר קיומו של הרומן, שכתבה הסופרת הצרפתייה </a:t>
            </a:r>
            <a:r>
              <a:rPr lang="he-IL" sz="1200" b="1" dirty="0" err="1"/>
              <a:t>ורוניק</a:t>
            </a:r>
            <a:r>
              <a:rPr lang="he-IL" sz="1200" b="1" dirty="0"/>
              <a:t> אולמי, התפרסם כאן בעקבות כתבת התחקיר של "הארץ" על אודות קווי דמיון אפשריים בינו ובין "מחר ניסע </a:t>
            </a:r>
            <a:r>
              <a:rPr lang="he-IL" sz="1200" b="1" dirty="0" err="1"/>
              <a:t>ללונה</a:t>
            </a:r>
            <a:r>
              <a:rPr lang="he-IL" sz="1200" b="1" dirty="0"/>
              <a:t> פארק", ספרה זוכה פרס ספיר של אילנה ברנשטיין. אך החשש שלי שהקריאה בספר תלווה בהרהור מתמיד ומציק בדבר הדמיון בין היצירות התבדה עד מהרה, משום שספרה של אולמי לא מאפשר שום התחמקות ובריחה תודעתית מהעלילה המסויטת: אמא מוכת גורל ומעורערת בנפשה, שיוצאת למסע לילי עם שני ילדיה אל עיירה מרוחקת, לחוף הים, מסע שממנו לא ישובו לעולם. זהו ספר על אמא רעה, אבל בשונה מהעיסוק הפופולרי </a:t>
            </a:r>
            <a:r>
              <a:rPr lang="he-IL" sz="1200" b="1" dirty="0" err="1"/>
              <a:t>באמהות</a:t>
            </a:r>
            <a:r>
              <a:rPr lang="he-IL" sz="1200" b="1" dirty="0"/>
              <a:t> רעות, הוא לא מאפשר לקוראת להרגיש טוב יותר לגבי </a:t>
            </a:r>
            <a:r>
              <a:rPr lang="he-IL" sz="1200" b="1" dirty="0" err="1"/>
              <a:t>אמהותה</a:t>
            </a:r>
            <a:r>
              <a:rPr lang="he-IL" sz="1200" b="1" dirty="0"/>
              <a:t> שלה, וגם לא מאפשר לה לראות בגיבורה מפלצת ולהתחפר בפסיכולוגיה הפרטית שלה. במקום זאת, הוא מנתב את המחשבה אל אחריותה של החברה, ומאתגר את הפתרונות ואת דרכי ההתמודדות המקובלים עם אמהות שאינה טובה דיה</a:t>
            </a:r>
            <a:r>
              <a:rPr lang="he-IL" sz="1200" b="1" dirty="0" smtClean="0"/>
              <a:t>.</a:t>
            </a:r>
          </a:p>
          <a:p>
            <a:endParaRPr lang="he-IL" sz="1200" b="1" dirty="0"/>
          </a:p>
          <a:p>
            <a:r>
              <a:rPr lang="he-IL" sz="1400" b="1" dirty="0"/>
              <a:t>חוף הים / </a:t>
            </a:r>
            <a:r>
              <a:rPr lang="he-IL" sz="1400" b="1" dirty="0" err="1"/>
              <a:t>ורוניק</a:t>
            </a:r>
            <a:r>
              <a:rPr lang="he-IL" sz="1400" b="1" dirty="0"/>
              <a:t> אולמי. </a:t>
            </a:r>
            <a:r>
              <a:rPr lang="he-IL" sz="1400" b="1" dirty="0" err="1"/>
              <a:t>תירגמה</a:t>
            </a:r>
            <a:r>
              <a:rPr lang="he-IL" sz="1400" b="1" dirty="0"/>
              <a:t> מצרפתית: אילה </a:t>
            </a:r>
            <a:r>
              <a:rPr lang="he-IL" sz="1400" b="1" dirty="0" err="1"/>
              <a:t>בן־פורת</a:t>
            </a:r>
            <a:r>
              <a:rPr lang="he-IL" sz="1400" b="1" dirty="0"/>
              <a:t>. הוצאת כרמל, 79 עמודים</a:t>
            </a:r>
            <a:r>
              <a:rPr lang="he-IL" sz="1400" b="1" dirty="0" smtClean="0"/>
              <a:t>,</a:t>
            </a:r>
          </a:p>
          <a:p>
            <a:r>
              <a:rPr lang="he-IL" sz="1400" b="1" dirty="0" smtClean="0"/>
              <a:t> </a:t>
            </a:r>
            <a:r>
              <a:rPr lang="he-IL" sz="1400" b="1" dirty="0"/>
              <a:t>59 שקלים</a:t>
            </a:r>
          </a:p>
          <a:p>
            <a:endParaRPr lang="he-IL" sz="1200" dirty="0"/>
          </a:p>
        </p:txBody>
      </p:sp>
      <p:sp>
        <p:nvSpPr>
          <p:cNvPr id="3" name="TextBox 2"/>
          <p:cNvSpPr txBox="1"/>
          <p:nvPr/>
        </p:nvSpPr>
        <p:spPr>
          <a:xfrm>
            <a:off x="170330" y="3693459"/>
            <a:ext cx="6517341" cy="3077766"/>
          </a:xfrm>
          <a:prstGeom prst="rect">
            <a:avLst/>
          </a:prstGeom>
          <a:noFill/>
        </p:spPr>
        <p:txBody>
          <a:bodyPr wrap="square" rtlCol="1">
            <a:spAutoFit/>
          </a:bodyPr>
          <a:lstStyle/>
          <a:p>
            <a:r>
              <a:rPr lang="he-IL" sz="1200" b="1" dirty="0"/>
              <a:t>השיא הוא חד, אלים ובלתי צפוי</a:t>
            </a:r>
          </a:p>
          <a:p>
            <a:r>
              <a:rPr lang="he-IL" sz="1200" b="1" dirty="0"/>
              <a:t>חבצלת פרבר, מבקרת ב"מקור ראשון</a:t>
            </a:r>
            <a:r>
              <a:rPr lang="he-IL" sz="1200" b="1" dirty="0" smtClean="0"/>
              <a:t>"</a:t>
            </a:r>
          </a:p>
          <a:p>
            <a:endParaRPr lang="he-IL" sz="1200" b="1" dirty="0"/>
          </a:p>
          <a:p>
            <a:r>
              <a:rPr lang="he-IL" sz="1200" b="1" dirty="0"/>
              <a:t>"סבלנות", "הוא מחכה" ו"הזמן עובר" אינם ביטויים צפויים דווקא בספר מתח, אלא שהסופר היה שם, בעולם הצללים, ועל כן הוא יודע: "זה מה שמרגלים עושים... מחכים". זה מחייב כתיבה שונה: להסתובב מסביב, להשהות את רגע השיא ולהטעין את ההמתנה באנרגיות. וזה מצליח ובגדול: העלילה מקורית, מצטיינת באיכות ספרותית וברגישות אסתטית, והקריאה מהנה. הספר משובץ בתיאורי נוף ועיר, במיקומים מוכרים. ואף על פי כן, הדגש תמיד על האדם ועל רגשותיו, על אופי הדמויות ועל היחסים ביניהן, ולא על הנשק והאלימות. יפה הרגישות המתגלה כאן כלפי נשים וההבנה לנפשן וליכולתן הייחודית. זה נדיר אצל סופרי ריגול גברים, שרובם מתקשים לבנות דמויות נשים המצליחות בתחום ואינן "גברים בשמלה". גיבורי המשימה הם פנסיונר המוסד ולוחם צעיר. הלוחם, יובל, לוקה בנכות חמורה שמקשה עליו בביצוע המשימה, אך דווקא משום כך הוא נשלח אליה. הקורא מתלווה אליו בחיי הנישואים שלו ובאבהותו לבנו היחיד, ובעיקר בלבטיו באשר למשימה. מותר לו לסגת — אבל הוא לא נסוג. וכשמגיע השיא, הוא חד, אלים, בלתי צפוי ומרגש.</a:t>
            </a:r>
          </a:p>
          <a:p>
            <a:endParaRPr lang="he-IL" sz="1200" b="1" dirty="0"/>
          </a:p>
          <a:p>
            <a:r>
              <a:rPr lang="he-IL" sz="1400" b="1" dirty="0"/>
              <a:t>מוות שימושי מאוד / יפתח </a:t>
            </a:r>
            <a:r>
              <a:rPr lang="he-IL" sz="1400" b="1" dirty="0" err="1"/>
              <a:t>רייכר־עתיר</a:t>
            </a:r>
            <a:r>
              <a:rPr lang="he-IL" sz="1400" b="1" dirty="0"/>
              <a:t>. הוצאת תכלת, 243 עמודים, 98 שקלים</a:t>
            </a:r>
          </a:p>
        </p:txBody>
      </p:sp>
    </p:spTree>
    <p:extLst>
      <p:ext uri="{BB962C8B-B14F-4D97-AF65-F5344CB8AC3E}">
        <p14:creationId xmlns:p14="http://schemas.microsoft.com/office/powerpoint/2010/main" val="362756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pic>
        <p:nvPicPr>
          <p:cNvPr id="1026" name="Picture 2" descr="עטיפת הע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87" y="332723"/>
            <a:ext cx="2095517" cy="3504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6683" y="152402"/>
            <a:ext cx="6472518" cy="3293209"/>
          </a:xfrm>
          <a:prstGeom prst="rect">
            <a:avLst/>
          </a:prstGeom>
          <a:noFill/>
        </p:spPr>
        <p:txBody>
          <a:bodyPr wrap="square" rtlCol="1">
            <a:spAutoFit/>
          </a:bodyPr>
          <a:lstStyle/>
          <a:p>
            <a:r>
              <a:rPr lang="he-IL" sz="1200" b="1" dirty="0" smtClean="0"/>
              <a:t>מפה חדשה לגמרי של ישראל</a:t>
            </a:r>
          </a:p>
          <a:p>
            <a:r>
              <a:rPr lang="he-IL" sz="1200" b="1" dirty="0" smtClean="0"/>
              <a:t>דרור משעני, סופר ומבקר ב"הארץ"</a:t>
            </a:r>
          </a:p>
          <a:p>
            <a:endParaRPr lang="he-IL" sz="1200" b="1" dirty="0" smtClean="0"/>
          </a:p>
          <a:p>
            <a:r>
              <a:rPr lang="he-IL" sz="1200" b="1" dirty="0" smtClean="0"/>
              <a:t>ספרה החדש של תמר ברגר ("דיוניסוס בסנטר", "</a:t>
            </a:r>
            <a:r>
              <a:rPr lang="he-IL" sz="1200" b="1" dirty="0" err="1" smtClean="0"/>
              <a:t>אוטוטופיה</a:t>
            </a:r>
            <a:r>
              <a:rPr lang="he-IL" sz="1200" b="1" dirty="0" smtClean="0"/>
              <a:t>") הוא תזכורת לכוחה של התיאוריה בשינוי האופן שבו אנחנו מתבוננים בעולם. ברגר, סופרת ומבקרת תרבות, לוקחת את קוראיה למסע עם מה שנדחק אל החצר האחורית של הסדר החברתי או מושלך אליה; מסע במרחבים, באתרים ואל האנשים שאנחנו הופכים ל"אשפה". המסע של ברגר מתחיל בקריאה בסיפור "מאחורי הגדר" מאת ביאליק — שחלקים גדולים ממנו מתרחשים בקרפף, שטח הפקר מגודר — ואז יוצא מן הבדיון אל מרחב ישראלי ממשי מאוד, לחצרות אחוריות של בניינים </a:t>
            </a:r>
            <a:r>
              <a:rPr lang="he-IL" sz="1200" b="1" dirty="0" err="1" smtClean="0"/>
              <a:t>תל־אביביים</a:t>
            </a:r>
            <a:r>
              <a:rPr lang="he-IL" sz="1200" b="1" dirty="0" smtClean="0"/>
              <a:t>, לאתרים שבהם ממוינת האשפה שלנו ובהם היא מוטמנת (חירייה, דודאים, אתרים בשטחי יהודה ושומרון), ליישובים ולאנשים החיים בקרבתם, לאתרי בידוד וכליאה. הוא מסתיים בבתי אבות ובמחשבה על אתר ההטמנה האחרון — על בית הקברות. במסע של ברגר מצטיירת מפה חדשה לגמרי של ישראל: לא המפה המוכרת של אתרים היסטוריים, גם לא המפה העדכנית של מסעדות או אתרי בילוי, אלא מפה של הדרות והשלכות לשוליים, שחושפת את הקשרים בין מה שהחברה הישראלית הופכת לאשפה ובין האנשים שהיא דוחקת לשוליים.</a:t>
            </a:r>
          </a:p>
          <a:p>
            <a:endParaRPr lang="he-IL" sz="1200" b="1" dirty="0" smtClean="0"/>
          </a:p>
          <a:p>
            <a:r>
              <a:rPr lang="he-IL" sz="1400" b="1" dirty="0" smtClean="0"/>
              <a:t>הצִדה: נופי שארית בישראל / תמר ברגר. הוצאת הקיבוץ המאוחד, 231 עמודים, 92 שקלים</a:t>
            </a:r>
            <a:endParaRPr lang="he-IL" sz="1400" b="1" dirty="0"/>
          </a:p>
        </p:txBody>
      </p:sp>
      <p:pic>
        <p:nvPicPr>
          <p:cNvPr id="2050" name="Picture 2" descr="עט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001" y="3388660"/>
            <a:ext cx="2008961" cy="3359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341" y="3541059"/>
            <a:ext cx="6248400" cy="3231654"/>
          </a:xfrm>
          <a:prstGeom prst="rect">
            <a:avLst/>
          </a:prstGeom>
          <a:noFill/>
        </p:spPr>
        <p:txBody>
          <a:bodyPr wrap="square" rtlCol="1">
            <a:spAutoFit/>
          </a:bodyPr>
          <a:lstStyle/>
          <a:p>
            <a:r>
              <a:rPr lang="he-IL" sz="1200" b="1" dirty="0" smtClean="0"/>
              <a:t>מצער שהיא לא תזכה בפרס ספיר</a:t>
            </a:r>
          </a:p>
          <a:p>
            <a:r>
              <a:rPr lang="he-IL" sz="1200" b="1" dirty="0" smtClean="0"/>
              <a:t>צליל אברהם, מבקרת ב"הארץ"</a:t>
            </a:r>
          </a:p>
          <a:p>
            <a:endParaRPr lang="he-IL" sz="1200" b="1" dirty="0" smtClean="0"/>
          </a:p>
          <a:p>
            <a:r>
              <a:rPr lang="he-IL" sz="1200" b="1" dirty="0" smtClean="0"/>
              <a:t>אוהביה של מאיה ערד הם </a:t>
            </a:r>
            <a:r>
              <a:rPr lang="he-IL" sz="1200" b="1" dirty="0" err="1" smtClean="0"/>
              <a:t>מהפריבילגים</a:t>
            </a:r>
            <a:r>
              <a:rPr lang="he-IL" sz="1200" b="1" dirty="0" smtClean="0"/>
              <a:t> שבקוראים. פעם </a:t>
            </a:r>
            <a:r>
              <a:rPr lang="he-IL" sz="1200" b="1" dirty="0" err="1" smtClean="0"/>
              <a:t>בשנתיים־שלוש</a:t>
            </a:r>
            <a:r>
              <a:rPr lang="he-IL" sz="1200" b="1" dirty="0" smtClean="0"/>
              <a:t> הם מקבלים את המנה שלהם, ויכולים לגלוש לסוף שבוע מהנה בחברת החולשות הנפלאות של דמויותיה של ערד: קמצנותן, האובססיביות שלהן, ובעיקר תחושת הנחיתות ורדיפת הכבוד שהן נתונות בה תמיד. ב"קנאת סופרות" מספקת את כל אלה דמותה של אביגיל, סופרת מוערכת שספריה נמכרים היטב, ולמרות זאת היא לא חדלה לבדוק אם מעמדה בעולם הספרותי נמצא בעלייה או בירידה. בתוך משחק הסולמות וחבלים הזה ערד מכניסה פרודיות נפלאות על סדנאות כתיבה, על </a:t>
            </a:r>
            <a:r>
              <a:rPr lang="he-IL" sz="1200" b="1" dirty="0" err="1" smtClean="0"/>
              <a:t>סצינות</a:t>
            </a:r>
            <a:r>
              <a:rPr lang="he-IL" sz="1200" b="1" dirty="0" smtClean="0"/>
              <a:t> ספרותיות שוליות המתקיימות מתיעוב למיינסטרים, על מפגשים עם קוראות בספריות ועל זירות הספרות והאקדמיה, ומנהלת דיון מעמיק בשאלה מי קורא, ובעיקר קוראת, היום — דיון שהמסקנה ממנו מפוצצת את בלון החשיבות העצמית של הספרות והסופרים. "קנאת סופרות" הוא רומן שמקפץ בקלילות בין מציצנות ללעג לדיון אקדמי ברומו של עולם. עם סיומו נותר רק לחכות לרומן הבא של ערד, ולהצטער על כך שכמי שקבעה את חייה מחוץ לישראל היא לא יכולה להיות מועמדת לפרס ספיר — אותו פרס שנמנע גם מגיבורת ספרה.</a:t>
            </a:r>
          </a:p>
          <a:p>
            <a:endParaRPr lang="he-IL" sz="1200" b="1" dirty="0" smtClean="0"/>
          </a:p>
          <a:p>
            <a:r>
              <a:rPr lang="he-IL" sz="1400" b="1" dirty="0" smtClean="0"/>
              <a:t>קנאת סופרות / מאיה ערד. הוצאת חרגול, 412 עמודים, 98 שקלים</a:t>
            </a:r>
            <a:endParaRPr lang="he-IL" sz="1400" b="1" dirty="0"/>
          </a:p>
        </p:txBody>
      </p:sp>
    </p:spTree>
    <p:extLst>
      <p:ext uri="{BB962C8B-B14F-4D97-AF65-F5344CB8AC3E}">
        <p14:creationId xmlns:p14="http://schemas.microsoft.com/office/powerpoint/2010/main" val="841247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dk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10242" name="Picture 2" descr="מאמרים ומס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788" y="233082"/>
            <a:ext cx="1908174" cy="31908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ילדי אי העורב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49" y="3307977"/>
            <a:ext cx="2067932" cy="34580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294" y="259976"/>
            <a:ext cx="6373906" cy="3077766"/>
          </a:xfrm>
          <a:prstGeom prst="rect">
            <a:avLst/>
          </a:prstGeom>
          <a:noFill/>
        </p:spPr>
        <p:txBody>
          <a:bodyPr wrap="square" rtlCol="1">
            <a:spAutoFit/>
          </a:bodyPr>
          <a:lstStyle/>
          <a:p>
            <a:r>
              <a:rPr lang="he-IL" sz="1200" b="1" dirty="0"/>
              <a:t>עולם ספרותי שכבר הוחלף מזמן</a:t>
            </a:r>
          </a:p>
          <a:p>
            <a:r>
              <a:rPr lang="he-IL" sz="1200" b="1" dirty="0"/>
              <a:t>קרן דותן, מבקרת ב"ישראל היום</a:t>
            </a:r>
            <a:r>
              <a:rPr lang="he-IL" sz="1200" b="1" dirty="0" smtClean="0"/>
              <a:t>"</a:t>
            </a:r>
          </a:p>
          <a:p>
            <a:endParaRPr lang="he-IL" sz="1200" b="1" dirty="0"/>
          </a:p>
          <a:p>
            <a:r>
              <a:rPr lang="he-IL" sz="1200" b="1" dirty="0"/>
              <a:t>זהו ספר מאיר עיניים לא משום שהביקורות של אמנון ("נבוט") נבות מדויקות או שורדות את מבחן הזמן; להיפך, רבות מהן נקראות היום כמיזוגיניות, תוקפניות להחריד, מיושנות (המודל הספרותי שאליו נבות נושא עיניים הוא השושלת הקנונית והגברית לעייפה של </a:t>
            </a:r>
            <a:r>
              <a:rPr lang="he-IL" sz="1200" b="1" dirty="0" err="1"/>
              <a:t>עגנון־גנסין־ברנר־ברדיצ'בסקי</a:t>
            </a:r>
            <a:r>
              <a:rPr lang="he-IL" sz="1200" b="1" dirty="0"/>
              <a:t>) ושקועות עד צוואר בריבים מחנאיים ובשנאה לוהבת למנחם פרי, לדן מירון ולסופרים המזוהים איתם. אבל העניין כאן (ובכלל בביקורת) הוא לא מה פסק המבקר על ספר זה או אחר. הביקורת של נבות, באופן עקרוני, חורגת, סוטה, </a:t>
            </a:r>
            <a:r>
              <a:rPr lang="he-IL" sz="1200" b="1" dirty="0" err="1"/>
              <a:t>לא־הוגנת</a:t>
            </a:r>
            <a:r>
              <a:rPr lang="he-IL" sz="1200" b="1" dirty="0"/>
              <a:t>, </a:t>
            </a:r>
            <a:r>
              <a:rPr lang="he-IL" sz="1200" b="1" dirty="0" err="1"/>
              <a:t>לא־עניינית</a:t>
            </a:r>
            <a:r>
              <a:rPr lang="he-IL" sz="1200" b="1" dirty="0"/>
              <a:t>; היא "מכוונת תמיד לספרות ככוליות, הגדולה ממידותיו של סופר יחיד". רשימות הביקורת שלו נכתבות כפרקים </a:t>
            </a:r>
            <a:r>
              <a:rPr lang="he-IL" sz="1200" b="1" dirty="0" err="1"/>
              <a:t>בסיפור־העל</a:t>
            </a:r>
            <a:r>
              <a:rPr lang="he-IL" sz="1200" b="1" dirty="0"/>
              <a:t> של הספרות העברית, וממחיזות אותו כמאבק </a:t>
            </a:r>
            <a:r>
              <a:rPr lang="he-IL" sz="1200" b="1" dirty="0" err="1"/>
              <a:t>דרמטי־פתטי</a:t>
            </a:r>
            <a:r>
              <a:rPr lang="he-IL" sz="1200" b="1" dirty="0"/>
              <a:t> בין נבלים מושחתים </a:t>
            </a:r>
            <a:r>
              <a:rPr lang="he-IL" sz="1200" b="1" dirty="0" err="1"/>
              <a:t>ונעבעכים</a:t>
            </a:r>
            <a:r>
              <a:rPr lang="he-IL" sz="1200" b="1" dirty="0"/>
              <a:t> תמי לב, שאת כולם המבקר מכיר אישית או לפחות יודע לשבץ בעלילה הכללית. העולם הספרותי הזה, </a:t>
            </a:r>
            <a:r>
              <a:rPr lang="he-IL" sz="1200" b="1" dirty="0" err="1"/>
              <a:t>הביתי־קהילתי</a:t>
            </a:r>
            <a:r>
              <a:rPr lang="he-IL" sz="1200" b="1" dirty="0"/>
              <a:t>, שנבות ראה לנגד עיניו, כבר הוחלף מזמן במציאות ספרותית כאוטית ומוצפת, אבל דווקא משום כך מרתק לשוב ולמצוא בספר את הספרות בדמות </a:t>
            </a:r>
            <a:r>
              <a:rPr lang="he-IL" sz="1200" b="1" dirty="0" err="1"/>
              <a:t>דולציניאה</a:t>
            </a:r>
            <a:r>
              <a:rPr lang="he-IL" sz="1200" b="1" dirty="0"/>
              <a:t> אבודה ששבויה במשפחה </a:t>
            </a:r>
            <a:r>
              <a:rPr lang="he-IL" sz="1200" b="1" dirty="0" err="1"/>
              <a:t>לא־מתפקדת</a:t>
            </a:r>
            <a:r>
              <a:rPr lang="he-IL" sz="1200" b="1" dirty="0"/>
              <a:t>.</a:t>
            </a:r>
          </a:p>
          <a:p>
            <a:endParaRPr lang="he-IL" sz="1200" b="1" dirty="0"/>
          </a:p>
          <a:p>
            <a:r>
              <a:rPr lang="he-IL" sz="1400" b="1" dirty="0"/>
              <a:t>מאמרים ומסות: מבחר / אמנון נבות. הוצאת דחק, 536 עמודים, 94 שקלים</a:t>
            </a:r>
          </a:p>
        </p:txBody>
      </p:sp>
      <p:sp>
        <p:nvSpPr>
          <p:cNvPr id="3" name="TextBox 2"/>
          <p:cNvSpPr txBox="1"/>
          <p:nvPr/>
        </p:nvSpPr>
        <p:spPr>
          <a:xfrm>
            <a:off x="2474258" y="3564791"/>
            <a:ext cx="6463553" cy="3293209"/>
          </a:xfrm>
          <a:prstGeom prst="rect">
            <a:avLst/>
          </a:prstGeom>
          <a:noFill/>
        </p:spPr>
        <p:txBody>
          <a:bodyPr wrap="square" rtlCol="1">
            <a:spAutoFit/>
          </a:bodyPr>
          <a:lstStyle/>
          <a:p>
            <a:r>
              <a:rPr lang="he-IL" sz="1200" b="1" dirty="0"/>
              <a:t>יצירה משובבת נפש</a:t>
            </a:r>
          </a:p>
          <a:p>
            <a:r>
              <a:rPr lang="he-IL" sz="1200" b="1" dirty="0"/>
              <a:t>דוד </a:t>
            </a:r>
            <a:r>
              <a:rPr lang="he-IL" sz="1200" b="1" dirty="0" err="1"/>
              <a:t>רפ</a:t>
            </a:r>
            <a:r>
              <a:rPr lang="he-IL" sz="1200" b="1" dirty="0"/>
              <a:t>, מבקר ב"הארץ</a:t>
            </a:r>
            <a:r>
              <a:rPr lang="he-IL" sz="1200" b="1" dirty="0" smtClean="0"/>
              <a:t>"</a:t>
            </a:r>
          </a:p>
          <a:p>
            <a:endParaRPr lang="he-IL" sz="1200" b="1" dirty="0"/>
          </a:p>
          <a:p>
            <a:r>
              <a:rPr lang="he-IL" sz="1200" b="1" dirty="0"/>
              <a:t>בפשטות מבריקה וסמלית פותחת </a:t>
            </a:r>
            <a:r>
              <a:rPr lang="he-IL" sz="1200" b="1" dirty="0" err="1"/>
              <a:t>אסטריד</a:t>
            </a:r>
            <a:r>
              <a:rPr lang="he-IL" sz="1200" b="1" dirty="0"/>
              <a:t> </a:t>
            </a:r>
            <a:r>
              <a:rPr lang="he-IL" sz="1200" b="1" dirty="0" err="1"/>
              <a:t>לינדגרן</a:t>
            </a:r>
            <a:r>
              <a:rPr lang="he-IL" sz="1200" b="1" dirty="0"/>
              <a:t> את ספרה משובב הנפש בפנייה ישירה אל הקוראים. היא מציעה להם לרדת ביום קיץ לרציף הנמל בשטוקהולם, ולתפוס שם אונייה אל "אי העורבים". מי שיבחרו לעלות על סיפון ספרה של </a:t>
            </a:r>
            <a:r>
              <a:rPr lang="he-IL" sz="1200" b="1" dirty="0" err="1"/>
              <a:t>לינדגרן</a:t>
            </a:r>
            <a:r>
              <a:rPr lang="he-IL" sz="1200" b="1" dirty="0"/>
              <a:t>, שיצא לאור ב–1964 ותורגם השנה לראשונה לעברית — לא יתחרטו. ארבעת ילדי משפחת </a:t>
            </a:r>
            <a:r>
              <a:rPr lang="he-IL" sz="1200" b="1" dirty="0" err="1"/>
              <a:t>מלקרסון</a:t>
            </a:r>
            <a:r>
              <a:rPr lang="he-IL" sz="1200" b="1" dirty="0"/>
              <a:t>, שלחופשתם על האי עם אביהם מוקדש הספר, מסויגים מאוד בהגיעם אל בית הנופש "הנפלא" שהבטיח האב. המקום מתגלה כבקתה מתפוררת, שעולה ממנה ריח מעופש, עם תנור בישול הממאן להידלק. הגעה מבהילה ליעד לא מוכר בחופשה היא חוויה אוניברסלית, אך הילדים מבינים שאת האשם יש לתלות גם באביהם. האיש בן ה–50 הוא "נלהב כמו ילדון... יותר ילדותי וחסר דאגות" מהם. האב מצדו משתדל להדביק את הילדים בשמחת החיים שלו ובתשוקתו להרפתקאות. </a:t>
            </a:r>
            <a:r>
              <a:rPr lang="he-IL" sz="1200" b="1" dirty="0" err="1"/>
              <a:t>לינדגרן</a:t>
            </a:r>
            <a:r>
              <a:rPr lang="he-IL" sz="1200" b="1" dirty="0"/>
              <a:t> כרגיל חדשנית ותמיד רלוונטית. בכתיבה רגישה, מחכימה ומשעשעת היא מלווה את בני המשפחה העירוניים, שנטמעים בחיי האי העולצים, ורק זמניותו הכואבת של הקיץ הסקנדינבי יכולה להעיב על אושרם</a:t>
            </a:r>
            <a:r>
              <a:rPr lang="he-IL" sz="1200" b="1" dirty="0" smtClean="0"/>
              <a:t>.</a:t>
            </a:r>
          </a:p>
          <a:p>
            <a:endParaRPr lang="he-IL" sz="1200" dirty="0"/>
          </a:p>
          <a:p>
            <a:r>
              <a:rPr lang="he-IL" sz="1400" b="1" dirty="0"/>
              <a:t>ילדי אי העורבים / </a:t>
            </a:r>
            <a:r>
              <a:rPr lang="he-IL" sz="1400" b="1" dirty="0" err="1"/>
              <a:t>אסטריד</a:t>
            </a:r>
            <a:r>
              <a:rPr lang="he-IL" sz="1400" b="1" dirty="0"/>
              <a:t> </a:t>
            </a:r>
            <a:r>
              <a:rPr lang="he-IL" sz="1400" b="1" dirty="0" err="1"/>
              <a:t>לינדגרן</a:t>
            </a:r>
            <a:r>
              <a:rPr lang="he-IL" sz="1400" b="1" dirty="0"/>
              <a:t>. </a:t>
            </a:r>
            <a:r>
              <a:rPr lang="he-IL" sz="1400" b="1" dirty="0" err="1"/>
              <a:t>תירגמה</a:t>
            </a:r>
            <a:r>
              <a:rPr lang="he-IL" sz="1400" b="1" dirty="0"/>
              <a:t> משוודית: רות שפירא. הוצאת ידיעות ספרים, 359 עמודים, 88 שקלים</a:t>
            </a:r>
          </a:p>
        </p:txBody>
      </p:sp>
    </p:spTree>
    <p:extLst>
      <p:ext uri="{BB962C8B-B14F-4D97-AF65-F5344CB8AC3E}">
        <p14:creationId xmlns:p14="http://schemas.microsoft.com/office/powerpoint/2010/main" val="2494317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11266" name="Picture 2" descr="מסעות"/>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0721" y="179294"/>
            <a:ext cx="1817363" cy="303903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הכובד והחסד"/>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57592" y="3433482"/>
            <a:ext cx="1880299" cy="31442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5318" y="179294"/>
            <a:ext cx="6714564" cy="3108543"/>
          </a:xfrm>
          <a:prstGeom prst="rect">
            <a:avLst/>
          </a:prstGeom>
          <a:noFill/>
        </p:spPr>
        <p:txBody>
          <a:bodyPr wrap="square" rtlCol="1">
            <a:spAutoFit/>
          </a:bodyPr>
          <a:lstStyle/>
          <a:p>
            <a:r>
              <a:rPr lang="he-IL" sz="1200" b="1" dirty="0"/>
              <a:t>הקורא עצמו נעשה לחלק מהחוויה</a:t>
            </a:r>
          </a:p>
          <a:p>
            <a:r>
              <a:rPr lang="he-IL" sz="1200" b="1" dirty="0"/>
              <a:t>בכל </a:t>
            </a:r>
            <a:r>
              <a:rPr lang="he-IL" sz="1200" b="1" dirty="0" err="1"/>
              <a:t>סרלואי</a:t>
            </a:r>
            <a:r>
              <a:rPr lang="he-IL" sz="1200" b="1" dirty="0"/>
              <a:t>, משוררת ומבקרת ב"מקור ראשון</a:t>
            </a:r>
            <a:r>
              <a:rPr lang="he-IL" sz="1200" b="1" dirty="0" smtClean="0"/>
              <a:t>"</a:t>
            </a:r>
          </a:p>
          <a:p>
            <a:endParaRPr lang="he-IL" sz="1200" b="1" dirty="0"/>
          </a:p>
          <a:p>
            <a:r>
              <a:rPr lang="he-IL" sz="1200" b="1" dirty="0"/>
              <a:t>נתנאל </a:t>
            </a:r>
            <a:r>
              <a:rPr lang="he-IL" sz="1200" b="1" dirty="0" err="1"/>
              <a:t>לדרברג</a:t>
            </a:r>
            <a:r>
              <a:rPr lang="he-IL" sz="1200" b="1" dirty="0"/>
              <a:t>, מורה וחוקר חסידות, יוצא למסע אל מירון. במשך שנתיים הוא מגיע שוב ושוב לקברו של רבי שמעון בר יוחאי בכל שעה משעות היממה ומתאר את שרואות עיניו. קברי צדיקים מושכים אליהם שעטנז אנושי מרתק — צדיקים ופושעים, חסידים ואנשי מעשה — וגם פורשים שעטנז רגשי: אמונה וכפירה, בכי ואלם. מסורת העלייה לרגל עתיקה כימי האנושות. מה מחולל את הקדושה במקום — האם מדובר במסע המכוון לאתר המקודש, סגולת המקום שמשפיעה על המבקרים בו, או שההתרחשות האנושית מולידה את חוויית הקדושה? בספר, העשוי פרקים קצרים, מתאר המחבר את המתרחש בקבר ובדרך אליו. הספר לא זכה לעריכת לשון ראויה, אבל אין זה פוגם בקסמו: </a:t>
            </a:r>
            <a:r>
              <a:rPr lang="he-IL" sz="1200" b="1" dirty="0" err="1"/>
              <a:t>ללדרברג</a:t>
            </a:r>
            <a:r>
              <a:rPr lang="he-IL" sz="1200" b="1" dirty="0"/>
              <a:t> רגישות מופלגת לחיבורים ולניגודים והוא מתאר את המפגש שבין קדושה ללכלוך כמקום ההתרחשות האנושית. אין זה ספר מחקר, אלא ספר מסע הבוחן את הקדושה דרך הממד האנושי של העולים לרגל, שבלא ידיעתם הם בעצמם </a:t>
            </a:r>
            <a:r>
              <a:rPr lang="he-IL" sz="1200" b="1" dirty="0" err="1"/>
              <a:t>מחולליה</a:t>
            </a:r>
            <a:r>
              <a:rPr lang="he-IL" sz="1200" b="1" dirty="0"/>
              <a:t>, עד שנעשה הקורא עצמו לחלק מהחוויה</a:t>
            </a:r>
            <a:r>
              <a:rPr lang="he-IL" sz="1200" b="1" dirty="0" smtClean="0"/>
              <a:t>.</a:t>
            </a:r>
          </a:p>
          <a:p>
            <a:endParaRPr lang="he-IL" sz="1200" dirty="0"/>
          </a:p>
          <a:p>
            <a:r>
              <a:rPr lang="he-IL" sz="1400" b="1" dirty="0"/>
              <a:t>מסעות בארץ הקודש: מיומנו של עולה לרגל למירון / נתנאל </a:t>
            </a:r>
            <a:r>
              <a:rPr lang="he-IL" sz="1400" b="1" dirty="0" err="1"/>
              <a:t>לדרברג</a:t>
            </a:r>
            <a:r>
              <a:rPr lang="he-IL" sz="1400" b="1" dirty="0"/>
              <a:t>. הוצאת אליהו</a:t>
            </a:r>
            <a:r>
              <a:rPr lang="he-IL" sz="1400" b="1" dirty="0" smtClean="0"/>
              <a:t>,</a:t>
            </a:r>
          </a:p>
          <a:p>
            <a:r>
              <a:rPr lang="he-IL" sz="1400" b="1" dirty="0" smtClean="0"/>
              <a:t> </a:t>
            </a:r>
            <a:r>
              <a:rPr lang="he-IL" sz="1400" b="1" dirty="0"/>
              <a:t>275 עמודים, 70 שקלים</a:t>
            </a:r>
          </a:p>
        </p:txBody>
      </p:sp>
      <p:sp>
        <p:nvSpPr>
          <p:cNvPr id="3" name="TextBox 2"/>
          <p:cNvSpPr txBox="1"/>
          <p:nvPr/>
        </p:nvSpPr>
        <p:spPr>
          <a:xfrm>
            <a:off x="0" y="3550024"/>
            <a:ext cx="6750424" cy="2893100"/>
          </a:xfrm>
          <a:prstGeom prst="rect">
            <a:avLst/>
          </a:prstGeom>
          <a:noFill/>
        </p:spPr>
        <p:txBody>
          <a:bodyPr wrap="square" rtlCol="1">
            <a:spAutoFit/>
          </a:bodyPr>
          <a:lstStyle/>
          <a:p>
            <a:r>
              <a:rPr lang="he-IL" sz="1200" b="1" dirty="0"/>
              <a:t>תובנות חדשות על קרבה ועל דיאלוג</a:t>
            </a:r>
          </a:p>
          <a:p>
            <a:r>
              <a:rPr lang="he-IL" sz="1200" b="1" dirty="0"/>
              <a:t>מירה רשתי, עורכת כתב העת "</a:t>
            </a:r>
            <a:r>
              <a:rPr lang="he-IL" sz="1200" b="1" dirty="0" err="1"/>
              <a:t>גרנטה</a:t>
            </a:r>
            <a:r>
              <a:rPr lang="he-IL" sz="1200" b="1" dirty="0"/>
              <a:t> בעברית</a:t>
            </a:r>
            <a:r>
              <a:rPr lang="he-IL" sz="1200" b="1" dirty="0" smtClean="0"/>
              <a:t>"</a:t>
            </a:r>
          </a:p>
          <a:p>
            <a:endParaRPr lang="he-IL" sz="1200" b="1" dirty="0"/>
          </a:p>
          <a:p>
            <a:r>
              <a:rPr lang="he-IL" sz="1200" b="1" dirty="0"/>
              <a:t>"הטקסט הזה דורש תשומת לב / הוא דורש ריכוז / הוא סוג של מחזה / הוא מבקש לקרוא ולהקריא אותו / נקרא אותו ביחד / עקבו אחרינו". קבוצת אנשים נפגשת כדי לקרוא ביחד את הספר "הכובד והחסד" מאת הפילוסופית </a:t>
            </a:r>
            <a:r>
              <a:rPr lang="he-IL" sz="1200" b="1" dirty="0" err="1"/>
              <a:t>הצרפתייה־יהודייה</a:t>
            </a:r>
            <a:r>
              <a:rPr lang="he-IL" sz="1200" b="1" dirty="0"/>
              <a:t> סימון וייל (כרמל, 1994). הם קוראים, מדברים ושותקים, ובעיקר מקשיבים זה לזה ולקולם הפנימי. בספרן הנושא את אותו שם בוחנות אנה </a:t>
            </a:r>
            <a:r>
              <a:rPr lang="he-IL" sz="1200" b="1" dirty="0" err="1"/>
              <a:t>ווילד</a:t>
            </a:r>
            <a:r>
              <a:rPr lang="he-IL" sz="1200" b="1" dirty="0"/>
              <a:t>, אמנית פרפורמנס, </a:t>
            </a:r>
            <a:r>
              <a:rPr lang="he-IL" sz="1200" b="1" dirty="0" err="1"/>
              <a:t>ויוהנה</a:t>
            </a:r>
            <a:r>
              <a:rPr lang="he-IL" sz="1200" b="1" dirty="0"/>
              <a:t> </a:t>
            </a:r>
            <a:r>
              <a:rPr lang="he-IL" sz="1200" b="1" dirty="0" err="1"/>
              <a:t>מרקרט</a:t>
            </a:r>
            <a:r>
              <a:rPr lang="he-IL" sz="1200" b="1" dirty="0"/>
              <a:t>, אוצרת, את גבולותיו של אובייקט הספר ומעניקות חוויית קריאה חושית ונוקבת, שבעת ובעונה אחת משיבה את הקורא לדמיון </a:t>
            </a:r>
            <a:r>
              <a:rPr lang="he-IL" sz="1200" b="1" dirty="0" err="1"/>
              <a:t>הלא־מפורש</a:t>
            </a:r>
            <a:r>
              <a:rPr lang="he-IL" sz="1200" b="1" dirty="0"/>
              <a:t>, למנגינה ולתנועה הנוצרת בספר בעת הקריאה. הספר נכתב כמחזה וגיבוריו, סימון וייל וקבוצת האנשים, יחד עם כוחות טבע כמו השמש, האש והאדמה, יוצרים את העלילה הנרקמת במרחב שבין הגוף הפיזי למחשבה ומתבטאת בפעולת הקריאה, בלחש ובקול רם. זוהי לכאורה פעולה שנוצרת בכל ספר, אך הקריאה המשותפת, ההמחזה והרעיונות שעולים בשיחה בין האנשים ובין עצמם בתוך הקבוצה מעוררים מחשבות ותובנות חדשות על ספרים, על קרבה ועל דיאלוג בעולם </a:t>
            </a:r>
            <a:r>
              <a:rPr lang="he-IL" sz="1200" b="1" dirty="0" err="1"/>
              <a:t>הפוסט־הומניסטי</a:t>
            </a:r>
            <a:r>
              <a:rPr lang="he-IL" sz="1200" b="1" dirty="0"/>
              <a:t> ובכלל.</a:t>
            </a:r>
          </a:p>
          <a:p>
            <a:endParaRPr lang="he-IL" sz="1200" b="1" dirty="0"/>
          </a:p>
          <a:p>
            <a:r>
              <a:rPr lang="he-IL" sz="1400" b="1" dirty="0"/>
              <a:t>הכובד והחסד / אנה </a:t>
            </a:r>
            <a:r>
              <a:rPr lang="he-IL" sz="1400" b="1" dirty="0" err="1"/>
              <a:t>ווילד</a:t>
            </a:r>
            <a:r>
              <a:rPr lang="he-IL" sz="1400" b="1" dirty="0"/>
              <a:t> </a:t>
            </a:r>
            <a:r>
              <a:rPr lang="he-IL" sz="1400" b="1" dirty="0" err="1"/>
              <a:t>ויוהנה</a:t>
            </a:r>
            <a:r>
              <a:rPr lang="he-IL" sz="1400" b="1" dirty="0"/>
              <a:t> </a:t>
            </a:r>
            <a:r>
              <a:rPr lang="he-IL" sz="1400" b="1" dirty="0" err="1"/>
              <a:t>מרקרט</a:t>
            </a:r>
            <a:r>
              <a:rPr lang="he-IL" sz="1400" b="1" dirty="0"/>
              <a:t>. הוצאת פורז את </a:t>
            </a:r>
            <a:r>
              <a:rPr lang="he-IL" sz="1400" b="1" dirty="0" err="1"/>
              <a:t>נבוק</a:t>
            </a:r>
            <a:r>
              <a:rPr lang="he-IL" sz="1400" b="1" dirty="0"/>
              <a:t>, 138 עמודים, 100 שקלים</a:t>
            </a:r>
          </a:p>
        </p:txBody>
      </p:sp>
    </p:spTree>
    <p:extLst>
      <p:ext uri="{BB962C8B-B14F-4D97-AF65-F5344CB8AC3E}">
        <p14:creationId xmlns:p14="http://schemas.microsoft.com/office/powerpoint/2010/main" val="180462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smConfetti">
          <a:fgClr>
            <a:srgbClr val="FF0000"/>
          </a:fgClr>
          <a:bgClr>
            <a:schemeClr val="bg1"/>
          </a:bgClr>
        </a:pattFill>
        <a:effectLst/>
      </p:bgPr>
    </p:bg>
    <p:spTree>
      <p:nvGrpSpPr>
        <p:cNvPr id="1" name=""/>
        <p:cNvGrpSpPr/>
        <p:nvPr/>
      </p:nvGrpSpPr>
      <p:grpSpPr>
        <a:xfrm>
          <a:off x="0" y="0"/>
          <a:ext cx="0" cy="0"/>
          <a:chOff x="0" y="0"/>
          <a:chExt cx="0" cy="0"/>
        </a:xfrm>
      </p:grpSpPr>
      <p:pic>
        <p:nvPicPr>
          <p:cNvPr id="12290" name="Picture 2" descr="כל שהוא כביצ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611" y="215152"/>
            <a:ext cx="1868963" cy="312532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הזמן עשה את של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22" y="3379694"/>
            <a:ext cx="1987517" cy="33235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2730" y="376517"/>
            <a:ext cx="6615953" cy="2893100"/>
          </a:xfrm>
          <a:prstGeom prst="rect">
            <a:avLst/>
          </a:prstGeom>
          <a:noFill/>
        </p:spPr>
        <p:txBody>
          <a:bodyPr wrap="square" rtlCol="1">
            <a:spAutoFit/>
          </a:bodyPr>
          <a:lstStyle/>
          <a:p>
            <a:r>
              <a:rPr lang="he-IL" sz="1200" b="1" dirty="0"/>
              <a:t>מזמן לא נהניתי ככה מספר מקור</a:t>
            </a:r>
          </a:p>
          <a:p>
            <a:r>
              <a:rPr lang="he-IL" sz="1200" b="1" dirty="0"/>
              <a:t>אליעז כהן, משורר ואחד מעורכי כתב העת "משיב הרוח</a:t>
            </a:r>
            <a:r>
              <a:rPr lang="he-IL" sz="1200" b="1" dirty="0" smtClean="0"/>
              <a:t>"</a:t>
            </a:r>
          </a:p>
          <a:p>
            <a:endParaRPr lang="he-IL" sz="1200" b="1" dirty="0"/>
          </a:p>
          <a:p>
            <a:r>
              <a:rPr lang="he-IL" sz="1200" b="1" dirty="0"/>
              <a:t>מזמן לא נהניתי ככה מקריאת </a:t>
            </a:r>
            <a:r>
              <a:rPr lang="he-IL" sz="1200" b="1" dirty="0" err="1"/>
              <a:t>פרוזת־מקור</a:t>
            </a:r>
            <a:r>
              <a:rPr lang="he-IL" sz="1200" b="1" dirty="0"/>
              <a:t> בעברית, ועוד בספר ביכורים של יוצר שהיה עד כה עלום לחלוטין. חשתי קרבה מיוחדת בין המספר ובין הגיבור </a:t>
            </a:r>
            <a:r>
              <a:rPr lang="he-IL" sz="1200" b="1" dirty="0" err="1"/>
              <a:t>האנטי־גיבורי</a:t>
            </a:r>
            <a:r>
              <a:rPr lang="he-IL" sz="1200" b="1" dirty="0"/>
              <a:t>, שניכרת בכל שורה ובכל תג, ואין ספק שהוא מכיר אותו — את הלך רוחו המוזר, את שכלו המבריק, את חוסר הצלחתו בתחומים רבים ואת חוש ההומור הייחודי — גם אם </a:t>
            </a:r>
            <a:r>
              <a:rPr lang="he-IL" sz="1200" b="1" dirty="0" err="1"/>
              <a:t>הביזארי־משהו</a:t>
            </a:r>
            <a:r>
              <a:rPr lang="he-IL" sz="1200" b="1" dirty="0"/>
              <a:t> — שלו. השפה פשוטה לכאורה, אבל "ירושלמית", מנוקדת באנקדוטות ובשכבות ירושלמיות מאוד. ובתוך סיפור האהבה, שמתפתח להיות גם סיפור מתח ודרמת פשע מינורית מחד גיסא וממכרת מאידך גיסא, שותל המספר דרמה היסטורית על כת סודית, מה שהופך לחוויית בילוש בתוך מסע החקר המסתורי שאליו מתוודע גיבור הספר. זה ספר חכם מאוד ופשוט מאוד, שסך חלקיו גדולים מן השלם, והם מצטרפים יפה זה לזה. מבלי להתיימר ומבלי לרמוז ולהתחכם טווה דנון </a:t>
            </a:r>
            <a:r>
              <a:rPr lang="he-IL" sz="1200" b="1" dirty="0" err="1"/>
              <a:t>סיפור־שכבות</a:t>
            </a:r>
            <a:r>
              <a:rPr lang="he-IL" sz="1200" b="1" dirty="0"/>
              <a:t>, גם בעלילה המפורשת והמרומזת וגם בשפה, שהסבה לי עונג גדול בקריאה. חשתי צער ממשי על שהספר תם, וציפייה גדולה לספרו השני של דנון.</a:t>
            </a:r>
          </a:p>
          <a:p>
            <a:endParaRPr lang="he-IL" sz="1200" b="1" dirty="0"/>
          </a:p>
          <a:p>
            <a:r>
              <a:rPr lang="he-IL" sz="1200" b="1" dirty="0"/>
              <a:t>כל שהוא כביצה / בועז דנון. הוצאת פרדס, 251 עמודים, 88 שקלים</a:t>
            </a:r>
          </a:p>
        </p:txBody>
      </p:sp>
      <p:sp>
        <p:nvSpPr>
          <p:cNvPr id="3" name="TextBox 2"/>
          <p:cNvSpPr txBox="1"/>
          <p:nvPr/>
        </p:nvSpPr>
        <p:spPr>
          <a:xfrm>
            <a:off x="2241176" y="4025153"/>
            <a:ext cx="6705600" cy="2523768"/>
          </a:xfrm>
          <a:prstGeom prst="rect">
            <a:avLst/>
          </a:prstGeom>
          <a:noFill/>
        </p:spPr>
        <p:txBody>
          <a:bodyPr wrap="square" rtlCol="1">
            <a:spAutoFit/>
          </a:bodyPr>
          <a:lstStyle/>
          <a:p>
            <a:r>
              <a:rPr lang="he-IL" sz="1200" b="1" dirty="0"/>
              <a:t>שירה מצוינת שסובלת מקיפוח</a:t>
            </a:r>
          </a:p>
          <a:p>
            <a:r>
              <a:rPr lang="he-IL" sz="1200" b="1" dirty="0"/>
              <a:t>רן יגיל, מבקר ב"הארץ" ואחד מעורכי כתב העת "עמדה</a:t>
            </a:r>
            <a:r>
              <a:rPr lang="he-IL" sz="1200" b="1" dirty="0" smtClean="0"/>
              <a:t>"</a:t>
            </a:r>
          </a:p>
          <a:p>
            <a:endParaRPr lang="he-IL" sz="1200" b="1" dirty="0"/>
          </a:p>
          <a:p>
            <a:r>
              <a:rPr lang="he-IL" sz="1200" b="1" dirty="0"/>
              <a:t>יצירתו של גלעד מאירי סובלת מקיפוח למרות מצוינותה. "הזמן עשה את שלו מבחינתי הוא יכול ללכת" מתכתב בשמו עם אחד מספריו הקודמים של המחבר, "בוא זמני", כאומֵר לַזמן: בּאתָ, הייתי כאן לרגע, ניסיתי למרכֵּז עצמי בתוכךָ, להיות מישהו בהוויה, וכעת זה כבר לא באמת חשוב. הצירוף "בוא זמני" מהדהד את הצירוף "בו זמנית" ופירושו, להיות אמן כאן ועכשיו, ציווי ששאל מאירי ממורו, דוד אבידן, שביקש בשירתו להיות נוכח בזמן הווה וברגע שאחריו. שלא כמו "בוא זמני", הספר הנוכחי אינו חסכני ועדכני. מאירי מרשה לעצמו לכתוב שירי עבר </a:t>
            </a:r>
            <a:r>
              <a:rPr lang="he-IL" sz="1200" b="1" dirty="0" err="1"/>
              <a:t>סיטואטיביים</a:t>
            </a:r>
            <a:r>
              <a:rPr lang="he-IL" sz="1200" b="1" dirty="0"/>
              <a:t> ארוכים על אביו, דוד, שהיה ממקימי "הפנתרים השחורים", וכן על הטרדה מינית שעבר, והוא מתכתב עם "מעשה ביצחק" של מאיר ויזלטיר. שירי הדיוקן הללו, ולצדם שירי הזֶן הקצרים, מוכיחים שמאירי צעד צעד נוסף בדרכו השירית</a:t>
            </a:r>
            <a:r>
              <a:rPr lang="he-IL" sz="1200" b="1" dirty="0" smtClean="0"/>
              <a:t>.</a:t>
            </a:r>
          </a:p>
          <a:p>
            <a:endParaRPr lang="he-IL" sz="1400" dirty="0"/>
          </a:p>
          <a:p>
            <a:r>
              <a:rPr lang="he-IL" sz="1200" b="1" dirty="0"/>
              <a:t>הזמן עשה את שלו מבחינתי הוא יכול ללכת / גלעד מאירי. הוצאת מקום לשירה, 96 עמודים, 69 שקלים</a:t>
            </a:r>
          </a:p>
        </p:txBody>
      </p:sp>
    </p:spTree>
    <p:extLst>
      <p:ext uri="{BB962C8B-B14F-4D97-AF65-F5344CB8AC3E}">
        <p14:creationId xmlns:p14="http://schemas.microsoft.com/office/powerpoint/2010/main" val="2425737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narHorz">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13314" name="Picture 2" descr="Primi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50" y="188258"/>
            <a:ext cx="1651174" cy="276113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דבש ארי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541" y="3377906"/>
            <a:ext cx="1908173" cy="3190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97741" y="197224"/>
            <a:ext cx="6849035" cy="2677656"/>
          </a:xfrm>
          <a:prstGeom prst="rect">
            <a:avLst/>
          </a:prstGeom>
          <a:noFill/>
        </p:spPr>
        <p:txBody>
          <a:bodyPr wrap="square" rtlCol="1">
            <a:spAutoFit/>
          </a:bodyPr>
          <a:lstStyle/>
          <a:p>
            <a:r>
              <a:rPr lang="he-IL" sz="1200" b="1" dirty="0"/>
              <a:t>אסופת קומיקס שמעוררת תחושת חדווה</a:t>
            </a:r>
          </a:p>
          <a:p>
            <a:r>
              <a:rPr lang="he-IL" sz="1200" b="1" dirty="0"/>
              <a:t>יותם שווימר, מעורכי כתב העת "הפנקס</a:t>
            </a:r>
            <a:r>
              <a:rPr lang="he-IL" sz="1200" b="1" dirty="0" smtClean="0"/>
              <a:t>"</a:t>
            </a:r>
          </a:p>
          <a:p>
            <a:endParaRPr lang="he-IL" sz="1200" b="1" dirty="0"/>
          </a:p>
          <a:p>
            <a:r>
              <a:rPr lang="he-IL" sz="1200" b="1" dirty="0"/>
              <a:t>מתחת לרדאר של הפרוזה המקומית פועלים כאן יוצרי קומיקס, שעבודתם מיטיבה להציג את הקשר הייחודי בין מלה לתמונה ביצירות המיועדות למבוגרים. אסופת הקומיקס "</a:t>
            </a:r>
            <a:r>
              <a:rPr lang="en-US" sz="1200" b="1" dirty="0"/>
              <a:t>Primitives", </a:t>
            </a:r>
            <a:r>
              <a:rPr lang="he-IL" sz="1200" b="1" dirty="0"/>
              <a:t>שכוללת עבודות של עינת צרפתי, </a:t>
            </a:r>
            <a:r>
              <a:rPr lang="he-IL" sz="1200" b="1" dirty="0" err="1"/>
              <a:t>שושקה</a:t>
            </a:r>
            <a:r>
              <a:rPr lang="he-IL" sz="1200" b="1" dirty="0"/>
              <a:t> </a:t>
            </a:r>
            <a:r>
              <a:rPr lang="he-IL" sz="1200" b="1" dirty="0" err="1"/>
              <a:t>אנגלמאייר</a:t>
            </a:r>
            <a:r>
              <a:rPr lang="he-IL" sz="1200" b="1" dirty="0"/>
              <a:t>, גלעד </a:t>
            </a:r>
            <a:r>
              <a:rPr lang="he-IL" sz="1200" b="1" dirty="0" err="1"/>
              <a:t>סליקטר</a:t>
            </a:r>
            <a:r>
              <a:rPr lang="he-IL" sz="1200" b="1" dirty="0"/>
              <a:t>, קרן כץ, רוני פחימה, אילנה </a:t>
            </a:r>
            <a:r>
              <a:rPr lang="he-IL" sz="1200" b="1" dirty="0" err="1"/>
              <a:t>זפרן</a:t>
            </a:r>
            <a:r>
              <a:rPr lang="he-IL" sz="1200" b="1" dirty="0"/>
              <a:t>, גיא מורד ויוצרים נוספים, היא אנתולוגיה מצוינת של סיפורים קצרים, המבקשת להתעמת — בסרקזם, בהומור ובכנות — עם מצבים, התנהגויות ודפוסים יסודיים בתרבות ובחברה שלנו. כל אחד מהאמנים העניק פירוש מרתק משלו לנושא, וכך אפשר לקרוא באוסף תיאור של מאבק קדמון בין המינים לצד מסע גילוי עצמי עכשווי ופרודיות קשוחות לצד וידויים רגשיים נוגעים ללב. הטקסטים אינטליגנטיים, לא </a:t>
            </a:r>
            <a:r>
              <a:rPr lang="he-IL" sz="1200" b="1" dirty="0" err="1"/>
              <a:t>חד־משמעיים</a:t>
            </a:r>
            <a:r>
              <a:rPr lang="he-IL" sz="1200" b="1" dirty="0"/>
              <a:t>, מספקים חוויה ספציפית וגם מותירים מרחב </a:t>
            </a:r>
            <a:r>
              <a:rPr lang="he-IL" sz="1200" b="1" dirty="0" err="1"/>
              <a:t>פרשני־משחקי</a:t>
            </a:r>
            <a:r>
              <a:rPr lang="he-IL" sz="1200" b="1" dirty="0"/>
              <a:t>; והמעברים בין המרחבים השונים מובילים להנאה ולתחושת חדווה, שמרחפת מעל הפרויקט כולו. דומה שהחדווה הזאת עונה על צורך שקיים בקרב הקוראים ולא תמיד זוכה למענה בסוגות אחרות</a:t>
            </a:r>
            <a:r>
              <a:rPr lang="he-IL" sz="1200" b="1" dirty="0" smtClean="0"/>
              <a:t>.</a:t>
            </a:r>
            <a:endParaRPr lang="he-IL" sz="1200" b="1" dirty="0"/>
          </a:p>
          <a:p>
            <a:r>
              <a:rPr lang="en-US" sz="1200" dirty="0" smtClean="0"/>
              <a:t> </a:t>
            </a:r>
            <a:r>
              <a:rPr lang="en-US" sz="1200" b="1" dirty="0" smtClean="0"/>
              <a:t>Primitives</a:t>
            </a:r>
            <a:r>
              <a:rPr lang="en-US" sz="1200" b="1" dirty="0"/>
              <a:t>: A Comics Anthology / </a:t>
            </a:r>
            <a:r>
              <a:rPr lang="he-IL" sz="1200" b="1" dirty="0"/>
              <a:t>עורכים: עומר הופמן והילה נועם. הוצאת ברחש, </a:t>
            </a:r>
            <a:endParaRPr lang="he-IL" sz="1200" b="1" dirty="0" smtClean="0"/>
          </a:p>
          <a:p>
            <a:r>
              <a:rPr lang="he-IL" sz="1200" b="1" dirty="0" smtClean="0"/>
              <a:t>לא </a:t>
            </a:r>
            <a:r>
              <a:rPr lang="he-IL" sz="1200" b="1" dirty="0"/>
              <a:t>צוין מספר </a:t>
            </a:r>
            <a:r>
              <a:rPr lang="he-IL" sz="1200" b="1" dirty="0" smtClean="0"/>
              <a:t>עמודים, 125</a:t>
            </a:r>
            <a:r>
              <a:rPr lang="en-US" sz="1200" b="1" dirty="0" smtClean="0"/>
              <a:t> </a:t>
            </a:r>
            <a:r>
              <a:rPr lang="he-IL" sz="1200" b="1" dirty="0" smtClean="0"/>
              <a:t>שקלים</a:t>
            </a:r>
            <a:endParaRPr lang="he-IL" sz="1200" b="1" dirty="0"/>
          </a:p>
        </p:txBody>
      </p:sp>
      <p:sp>
        <p:nvSpPr>
          <p:cNvPr id="3" name="TextBox 2"/>
          <p:cNvSpPr txBox="1"/>
          <p:nvPr/>
        </p:nvSpPr>
        <p:spPr>
          <a:xfrm>
            <a:off x="251010" y="3380125"/>
            <a:ext cx="6687671" cy="3231654"/>
          </a:xfrm>
          <a:prstGeom prst="rect">
            <a:avLst/>
          </a:prstGeom>
          <a:noFill/>
        </p:spPr>
        <p:txBody>
          <a:bodyPr wrap="square" rtlCol="1">
            <a:spAutoFit/>
          </a:bodyPr>
          <a:lstStyle/>
          <a:p>
            <a:r>
              <a:rPr lang="he-IL" sz="1200" b="1" dirty="0"/>
              <a:t>גרוסמן דן במקוריות מלהיבה בשמשון</a:t>
            </a:r>
          </a:p>
          <a:p>
            <a:r>
              <a:rPr lang="he-IL" sz="1200" b="1" dirty="0"/>
              <a:t>אריק </a:t>
            </a:r>
            <a:r>
              <a:rPr lang="he-IL" sz="1200" b="1" dirty="0" err="1"/>
              <a:t>גלסנר</a:t>
            </a:r>
            <a:r>
              <a:rPr lang="he-IL" sz="1200" b="1" dirty="0"/>
              <a:t>, סופר ומבקר ב"ידיעות אחרונות</a:t>
            </a:r>
            <a:r>
              <a:rPr lang="he-IL" sz="1200" b="1" dirty="0" smtClean="0"/>
              <a:t>"</a:t>
            </a:r>
          </a:p>
          <a:p>
            <a:endParaRPr lang="he-IL" sz="1200" b="1" dirty="0"/>
          </a:p>
          <a:p>
            <a:r>
              <a:rPr lang="he-IL" sz="1200" b="1" dirty="0"/>
              <a:t>שני ספרים מצוינים בז'אנר פרשנות המקרא קראתי השנה. שניהם לא של חוקרי מקרא או רבנים, כי אם של סופרים. בספרו "דבש אריות", שפורסם במקור ב–2006 וזכה השנה להוצאה מחודשת, דן דויד גרוסמן במקוריות מלהיבה בשמשון. ואילו </a:t>
            </a:r>
            <a:r>
              <a:rPr lang="he-IL" sz="1200" b="1" dirty="0" err="1"/>
              <a:t>יוכי</a:t>
            </a:r>
            <a:r>
              <a:rPr lang="he-IL" sz="1200" b="1" dirty="0"/>
              <a:t> </a:t>
            </a:r>
            <a:r>
              <a:rPr lang="he-IL" sz="1200" b="1" dirty="0" err="1"/>
              <a:t>ברנדס</a:t>
            </a:r>
            <a:r>
              <a:rPr lang="he-IL" sz="1200" b="1" dirty="0"/>
              <a:t> מעלה בספרה "כשאלוהים היה צעיר" (כנרת, זמורה, דביר) טענה מעניינת, שעל פיה האל המקראי הוא דמות מתפתחת. אבל עיקר העונג בספרים נעוץ לאו דווקא בְּתזה גדולה שבהם, אלא בַּמתודה; ביכולת המרשימה לשים לב לדקוּיוֹת טקסט שמהן עולות </a:t>
            </a:r>
            <a:r>
              <a:rPr lang="he-IL" sz="1200" b="1" dirty="0" err="1"/>
              <a:t>עבוּיוֹת</a:t>
            </a:r>
            <a:r>
              <a:rPr lang="he-IL" sz="1200" b="1" dirty="0"/>
              <a:t> פרשניות. גרוסמן מבחין בחושניות האדיפלית של "</a:t>
            </a:r>
            <a:r>
              <a:rPr lang="he-IL" sz="1200" b="1" dirty="0" err="1"/>
              <a:t>ותיַשְנהו</a:t>
            </a:r>
            <a:r>
              <a:rPr lang="he-IL" sz="1200" b="1" dirty="0"/>
              <a:t>ּ על ברכיה" (דלילה מרדימה את שמשון, שופטים </a:t>
            </a:r>
            <a:r>
              <a:rPr lang="he-IL" sz="1200" b="1" dirty="0" err="1"/>
              <a:t>טז</a:t>
            </a:r>
            <a:r>
              <a:rPr lang="he-IL" sz="1200" b="1" dirty="0"/>
              <a:t>, </a:t>
            </a:r>
            <a:r>
              <a:rPr lang="he-IL" sz="1200" b="1" dirty="0" err="1"/>
              <a:t>יט</a:t>
            </a:r>
            <a:r>
              <a:rPr lang="he-IL" sz="1200" b="1" dirty="0"/>
              <a:t>), ובקשר של המשפט לדקוּת מכרעת שהוא מאתר בדברי אֵם שמשון. ואילו </a:t>
            </a:r>
            <a:r>
              <a:rPr lang="he-IL" sz="1200" b="1" dirty="0" err="1"/>
              <a:t>ברנדס</a:t>
            </a:r>
            <a:r>
              <a:rPr lang="he-IL" sz="1200" b="1" dirty="0"/>
              <a:t> עושה זאת בהערה מבריקה על הפסוק: "</a:t>
            </a:r>
            <a:r>
              <a:rPr lang="he-IL" sz="1200" b="1" dirty="0" err="1"/>
              <a:t>ונינוה</a:t>
            </a:r>
            <a:r>
              <a:rPr lang="he-IL" sz="1200" b="1" dirty="0"/>
              <a:t> היתה עיר גדולה </a:t>
            </a:r>
            <a:r>
              <a:rPr lang="he-IL" sz="1200" b="1" dirty="0" err="1"/>
              <a:t>לאלהים</a:t>
            </a:r>
            <a:r>
              <a:rPr lang="he-IL" sz="1200" b="1" dirty="0"/>
              <a:t> מהלך שלשת ימים. ויחל יונה לבוא בעיר מהלך יום אחד" (יונה, ג, ג). יונה כל כך מואס בשליחותו, מפרשת </a:t>
            </a:r>
            <a:r>
              <a:rPr lang="he-IL" sz="1200" b="1" dirty="0" err="1"/>
              <a:t>ברנדס</a:t>
            </a:r>
            <a:r>
              <a:rPr lang="he-IL" sz="1200" b="1" dirty="0"/>
              <a:t>, שהוא אפילו לא מתאמץ להגיע ללב העיר. מיומנותו של הפרשן היא היכולת לראות את הנסתר בטקסט. הפרשן הטוב משול כך לקורא בכלל, מי שמכונן עולם מסימנים מופשטים. גרוסמן </a:t>
            </a:r>
            <a:r>
              <a:rPr lang="he-IL" sz="1200" b="1" dirty="0" err="1"/>
              <a:t>וברנדס</a:t>
            </a:r>
            <a:r>
              <a:rPr lang="he-IL" sz="1200" b="1" dirty="0"/>
              <a:t> נמשכים לפרשנות המקרא, בין היתר, כי היא מזכירה להם את ייחודה הנהדר של הספרות עצמה</a:t>
            </a:r>
            <a:r>
              <a:rPr lang="he-IL" sz="1200" b="1" dirty="0" smtClean="0"/>
              <a:t>.</a:t>
            </a:r>
            <a:endParaRPr lang="he-IL" sz="1200" b="1" dirty="0"/>
          </a:p>
          <a:p>
            <a:r>
              <a:rPr lang="he-IL" sz="1200" b="1" dirty="0"/>
              <a:t>דבש אריות: סיפור שמשון / דויד גרוסמן. הוצאת הספריה הקטנה / הקיבוץ המאוחד, ספרי סימן קריאה, 124 עמודים, 84 שקלים</a:t>
            </a:r>
          </a:p>
        </p:txBody>
      </p:sp>
    </p:spTree>
    <p:extLst>
      <p:ext uri="{BB962C8B-B14F-4D97-AF65-F5344CB8AC3E}">
        <p14:creationId xmlns:p14="http://schemas.microsoft.com/office/powerpoint/2010/main" val="532141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שנת המנוח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435" y="237670"/>
            <a:ext cx="1819835" cy="3043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כשרון דיבו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81" y="3335603"/>
            <a:ext cx="2013884" cy="3367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4447" y="187363"/>
            <a:ext cx="6499412" cy="2923877"/>
          </a:xfrm>
          <a:prstGeom prst="rect">
            <a:avLst/>
          </a:prstGeom>
          <a:noFill/>
        </p:spPr>
        <p:txBody>
          <a:bodyPr wrap="square" rtlCol="1">
            <a:spAutoFit/>
          </a:bodyPr>
          <a:lstStyle/>
          <a:p>
            <a:r>
              <a:rPr lang="he-IL" sz="1200" b="1" dirty="0"/>
              <a:t>רומן חריג וביזארי שנחקק בזיכרון</a:t>
            </a:r>
          </a:p>
          <a:p>
            <a:r>
              <a:rPr lang="he-IL" sz="1200" b="1" dirty="0"/>
              <a:t>עמרי הרצוג, מבקר ב"הארץ</a:t>
            </a:r>
            <a:r>
              <a:rPr lang="he-IL" sz="1200" b="1" dirty="0" smtClean="0"/>
              <a:t>"</a:t>
            </a:r>
          </a:p>
          <a:p>
            <a:endParaRPr lang="he-IL" sz="1200" b="1" dirty="0"/>
          </a:p>
          <a:p>
            <a:r>
              <a:rPr lang="he-IL" sz="1200" b="1" dirty="0"/>
              <a:t>ספרה של הכוכבת האמריקאית הצעירה </a:t>
            </a:r>
            <a:r>
              <a:rPr lang="he-IL" sz="1200" b="1" dirty="0" err="1"/>
              <a:t>אוטסה</a:t>
            </a:r>
            <a:r>
              <a:rPr lang="he-IL" sz="1200" b="1" dirty="0"/>
              <a:t> </a:t>
            </a:r>
            <a:r>
              <a:rPr lang="he-IL" sz="1200" b="1" dirty="0" err="1"/>
              <a:t>מושפג</a:t>
            </a:r>
            <a:r>
              <a:rPr lang="he-IL" sz="1200" b="1" dirty="0"/>
              <a:t> הוא רומן חריג ואפילו ביזארי, שנחקק בזיכרון. אני לא יודע אם זה הספר הטוב ביותר שקראתי השנה, שכן נדמה לי שמושגים כמו טוב ורע אינם חלים עליו. אני מודה שהיו רגעים במהלך הקריאה שבהם </a:t>
            </a:r>
            <a:r>
              <a:rPr lang="he-IL" sz="1200" b="1" dirty="0" err="1"/>
              <a:t>פילבלתי</a:t>
            </a:r>
            <a:r>
              <a:rPr lang="he-IL" sz="1200" b="1" dirty="0"/>
              <a:t> בעיניי בתדהמה; זה לא ספר שמתאים לכל טעם, ואף על פי כן, הוא מעיד על רוח הזמן באופן פתייני, שנון וכריזמטי. עלילתו מלווה צעירה ניו יורקית עשירה ויפה, שמחליטה לקחת חופש לשנה. היא לא מקסימה וחיננית, אלא דווקא </a:t>
            </a:r>
            <a:r>
              <a:rPr lang="he-IL" sz="1200" b="1" dirty="0" err="1"/>
              <a:t>חרדתית</a:t>
            </a:r>
            <a:r>
              <a:rPr lang="he-IL" sz="1200" b="1" dirty="0"/>
              <a:t> ושקרנית. היא לא נוסעת לאכול, וגם לא להתפלל או לאהוב, אלא מלעיטה עצמה בכדורי שינה. היא רוצה לישון, רק לישון. עם שימוש נבון בדמויות רקע מוצלחות, "שנת המנוחה והמרגוע שלי" מספר על </a:t>
            </a:r>
            <a:r>
              <a:rPr lang="he-IL" sz="1200" b="1" dirty="0" err="1"/>
              <a:t>מילניאליות</a:t>
            </a:r>
            <a:r>
              <a:rPr lang="he-IL" sz="1200" b="1" dirty="0"/>
              <a:t>, על תרבות הצריכה, על אמנות עכשווית ועל פסיכולוגיה פופולרית. והוא מוציא את הגיבורה שלו — וגם את קוראיו — להרפתקה אינטליגנטית ומקורית להפליא.</a:t>
            </a:r>
          </a:p>
          <a:p>
            <a:endParaRPr lang="he-IL" sz="1200" b="1" dirty="0"/>
          </a:p>
          <a:p>
            <a:r>
              <a:rPr lang="he-IL" sz="1400" b="1" dirty="0"/>
              <a:t>שנת המנוחה והמרגוע שלי / </a:t>
            </a:r>
            <a:r>
              <a:rPr lang="he-IL" sz="1400" b="1" dirty="0" err="1"/>
              <a:t>אוטסה</a:t>
            </a:r>
            <a:r>
              <a:rPr lang="he-IL" sz="1400" b="1" dirty="0"/>
              <a:t> </a:t>
            </a:r>
            <a:r>
              <a:rPr lang="he-IL" sz="1400" b="1" dirty="0" err="1"/>
              <a:t>מושפג</a:t>
            </a:r>
            <a:r>
              <a:rPr lang="he-IL" sz="1400" b="1" dirty="0"/>
              <a:t>. </a:t>
            </a:r>
            <a:r>
              <a:rPr lang="he-IL" sz="1400" b="1" dirty="0" err="1"/>
              <a:t>תירגמה</a:t>
            </a:r>
            <a:r>
              <a:rPr lang="he-IL" sz="1400" b="1" dirty="0"/>
              <a:t> מאנגלית: ליה </a:t>
            </a:r>
            <a:r>
              <a:rPr lang="he-IL" sz="1400" b="1" dirty="0" err="1"/>
              <a:t>נירגד</a:t>
            </a:r>
            <a:r>
              <a:rPr lang="he-IL" sz="1400" b="1" dirty="0"/>
              <a:t>. הוצאת עם עובד, 248 עמודים, 84 שקלים</a:t>
            </a:r>
          </a:p>
        </p:txBody>
      </p:sp>
      <p:sp>
        <p:nvSpPr>
          <p:cNvPr id="3" name="TextBox 2"/>
          <p:cNvSpPr txBox="1"/>
          <p:nvPr/>
        </p:nvSpPr>
        <p:spPr>
          <a:xfrm>
            <a:off x="2321859" y="3711388"/>
            <a:ext cx="6580094" cy="2708434"/>
          </a:xfrm>
          <a:prstGeom prst="rect">
            <a:avLst/>
          </a:prstGeom>
          <a:noFill/>
        </p:spPr>
        <p:txBody>
          <a:bodyPr wrap="square" rtlCol="1">
            <a:spAutoFit/>
          </a:bodyPr>
          <a:lstStyle/>
          <a:p>
            <a:r>
              <a:rPr lang="he-IL" sz="1200" b="1" dirty="0"/>
              <a:t>מעט מלים, הרבה קצב וסגנון</a:t>
            </a:r>
          </a:p>
          <a:p>
            <a:r>
              <a:rPr lang="he-IL" sz="1200" b="1" dirty="0"/>
              <a:t>יפתח אשכנזי, סופר ואחד מעורכי כתב העת "אודות</a:t>
            </a:r>
            <a:r>
              <a:rPr lang="he-IL" sz="1200" b="1" dirty="0" smtClean="0"/>
              <a:t>"</a:t>
            </a:r>
          </a:p>
          <a:p>
            <a:endParaRPr lang="he-IL" sz="1200" b="1" dirty="0"/>
          </a:p>
          <a:p>
            <a:r>
              <a:rPr lang="he-IL" sz="1200" b="1" dirty="0"/>
              <a:t>ספר הפרוזה החדש של שרי שביט מזכיר במידה רבה ספר שירה. יש בו מעט מלים יחסית והרבה קצב, יופי וסגנון. אותו יופי שירי עומד בניגוד לסיפור שמסופר בו ועוסק בסופר מבוגר ומזדקן ובסטודנטית צעירה. אלה יחסים אפלים מאוד בין אדם מבוגר לאשה צעירה מאוד, שחיי שניהם אפופי צער. אף על פי שזה סיפור קאמרי שיש בו דמויות ספורות ומעט מאוד עלילה, מתעוררת בו תחושה של קריאה ברומן </a:t>
            </a:r>
            <a:r>
              <a:rPr lang="he-IL" sz="1200" b="1" dirty="0" err="1"/>
              <a:t>עב־כרס</a:t>
            </a:r>
            <a:r>
              <a:rPr lang="he-IL" sz="1200" b="1" dirty="0"/>
              <a:t>. במשך הקריאה לא הניחה לי השאלה אם מדובר ביחסי מרות או בניצול מיני או שזוהי מערכת יחסים מעוותת מהיסוד ואף על פי כן חוקית למהדרין. היכולת של שביט לתאר בחדות יחסים כה מורכבים </a:t>
            </a:r>
            <a:r>
              <a:rPr lang="he-IL" sz="1200" b="1" dirty="0" err="1"/>
              <a:t>ולא־ברורים</a:t>
            </a:r>
            <a:r>
              <a:rPr lang="he-IL" sz="1200" b="1" dirty="0"/>
              <a:t> ולהעביר את ההכרעה לקורא היא הישג משמעותי. בעולם הדיכוטומי שבו אנו חיים ונדרשים כל הזמן לבחור בין גינוי </a:t>
            </a:r>
            <a:r>
              <a:rPr lang="he-IL" sz="1200" b="1" dirty="0" err="1"/>
              <a:t>חד־משמעי</a:t>
            </a:r>
            <a:r>
              <a:rPr lang="he-IL" sz="1200" b="1" dirty="0"/>
              <a:t> לתמיכה מלאה, "כישרון דיבור" מראה את כוחה של הספרות להתקיים בתווך בין שני הקצוות הללו ולספר סיפור שיש בו הרבה מאוד כוח.</a:t>
            </a:r>
          </a:p>
          <a:p>
            <a:endParaRPr lang="he-IL" sz="1200" b="1" dirty="0"/>
          </a:p>
          <a:p>
            <a:r>
              <a:rPr lang="he-IL" sz="1400" b="1" dirty="0"/>
              <a:t>כישרון דיבור / שרי שביט. הוצאת אחוזת בית, 112 עמודים, 84 שקלים</a:t>
            </a:r>
          </a:p>
        </p:txBody>
      </p:sp>
    </p:spTree>
    <p:extLst>
      <p:ext uri="{BB962C8B-B14F-4D97-AF65-F5344CB8AC3E}">
        <p14:creationId xmlns:p14="http://schemas.microsoft.com/office/powerpoint/2010/main" val="197295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אנומלי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83" y="179694"/>
            <a:ext cx="1881456" cy="31462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לפני שהקפה יתקר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117" y="3710044"/>
            <a:ext cx="1827493" cy="3055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45976" y="98613"/>
            <a:ext cx="6311153" cy="3477875"/>
          </a:xfrm>
          <a:prstGeom prst="rect">
            <a:avLst/>
          </a:prstGeom>
          <a:noFill/>
        </p:spPr>
        <p:txBody>
          <a:bodyPr wrap="square" rtlCol="1">
            <a:spAutoFit/>
          </a:bodyPr>
          <a:lstStyle/>
          <a:p>
            <a:r>
              <a:rPr lang="he-IL" sz="1200" b="1" dirty="0"/>
              <a:t>פלפולים מהפנטים על פילוסופיה ותיאולוגיה</a:t>
            </a:r>
          </a:p>
          <a:p>
            <a:r>
              <a:rPr lang="he-IL" sz="1200" b="1" dirty="0"/>
              <a:t>יובל </a:t>
            </a:r>
            <a:r>
              <a:rPr lang="he-IL" sz="1200" b="1" dirty="0" err="1"/>
              <a:t>פלוטקין</a:t>
            </a:r>
            <a:r>
              <a:rPr lang="he-IL" sz="1200" b="1" dirty="0"/>
              <a:t>, עיתונאי תרבות וספרות ב"</a:t>
            </a:r>
            <a:r>
              <a:rPr lang="en-US" sz="1200" b="1" dirty="0" err="1"/>
              <a:t>ynet</a:t>
            </a:r>
            <a:r>
              <a:rPr lang="en-US" sz="1200" b="1" dirty="0" smtClean="0"/>
              <a:t>"</a:t>
            </a:r>
            <a:endParaRPr lang="he-IL" sz="1200" b="1" dirty="0" smtClean="0"/>
          </a:p>
          <a:p>
            <a:endParaRPr lang="en-US" sz="1200" b="1" dirty="0"/>
          </a:p>
          <a:p>
            <a:r>
              <a:rPr lang="he-IL" sz="1200" b="1" dirty="0"/>
              <a:t>חדשות מצרפת: </a:t>
            </a:r>
            <a:r>
              <a:rPr lang="he-IL" sz="1200" b="1" dirty="0" err="1"/>
              <a:t>אוֹלִיפּו</a:t>
            </a:r>
            <a:r>
              <a:rPr lang="he-IL" sz="1200" b="1" dirty="0"/>
              <a:t>ּ חיה ובועטת! </a:t>
            </a:r>
            <a:r>
              <a:rPr lang="he-IL" sz="1200" b="1" dirty="0" err="1"/>
              <a:t>ארוה</a:t>
            </a:r>
            <a:r>
              <a:rPr lang="he-IL" sz="1200" b="1" dirty="0"/>
              <a:t> לה טלייה, הנשיא הנוכחי של קבוצת הסופרים והמתמטיקאים פורצת הדרך, אפילו זכה בפרס </a:t>
            </a:r>
            <a:r>
              <a:rPr lang="he-IL" sz="1200" b="1" dirty="0" err="1"/>
              <a:t>גונקור</a:t>
            </a:r>
            <a:r>
              <a:rPr lang="he-IL" sz="1200" b="1" dirty="0"/>
              <a:t> על הרומן "אנומליה". עם פרסום התרגום העברי, כבר ברור מדוע. נדמה כאילו המחבר ישב מול רולטה וכתב את הפרקים הקצרים בהתאם לתוצאות ההגרלה: "מצחיק עד אימה", "מעורר תדהמה", "מרסק את הלב" ו"מטריד עד עמקי הנשמה". "אנומליה" מלווה 11 דמויות (שמייצגות בעצם את האנושות כולה) בחודשים שלאחר אירוע חסר תקדים בתולדותיה. מה שמתחיל בטיסה שגרתית מאירופה לאמריקה מוביל לחשיפת פרוטוקולים ביטחוניים משונים, ומשם לפלפולים מהפנטים על התפר שבין פילוסופיה, תיאולוגיה ופואטיקה. יסלחו לי הקוראים, אך קלישאות כמו "קשה להניח מהיד" או "נקרא בנשימה עצורה" הומצאו בדיוק בשביל יצירות כאלה. ובכלל, המחבר אינו חושש לאמץ קלישאות רק כדי למתוח אותן עד גיחוך (האם כתיבתו מחקה את הטלוויזיה העכשווית או לועגת לה? תשפטו בעצמכם). דבר אחד בטוח: שום אירוע, פלאי ומסתורי ככל שיהיה, לא יציל את האנושות מציפורני </a:t>
            </a:r>
            <a:r>
              <a:rPr lang="he-IL" sz="1200" b="1" dirty="0" err="1"/>
              <a:t>הבנאליה</a:t>
            </a:r>
            <a:r>
              <a:rPr lang="he-IL" sz="1200" b="1" dirty="0"/>
              <a:t>. כשחושבים על זה, יש בזה משהו מנחם.</a:t>
            </a:r>
          </a:p>
          <a:p>
            <a:endParaRPr lang="he-IL" sz="1200" b="1" dirty="0"/>
          </a:p>
          <a:p>
            <a:r>
              <a:rPr lang="he-IL" sz="1400" b="1" dirty="0"/>
              <a:t>אנומליה / </a:t>
            </a:r>
            <a:r>
              <a:rPr lang="he-IL" sz="1400" b="1" dirty="0" err="1"/>
              <a:t>אֶרוֶה</a:t>
            </a:r>
            <a:r>
              <a:rPr lang="he-IL" sz="1400" b="1" dirty="0"/>
              <a:t> לֶה טֶלייֶה. </a:t>
            </a:r>
            <a:r>
              <a:rPr lang="he-IL" sz="1400" b="1" dirty="0" err="1"/>
              <a:t>תירגמה</a:t>
            </a:r>
            <a:r>
              <a:rPr lang="he-IL" sz="1400" b="1" dirty="0"/>
              <a:t> מצרפתית: רמה איילון. הוצאת ספרית פועלים</a:t>
            </a:r>
            <a:r>
              <a:rPr lang="he-IL" sz="1400" b="1" dirty="0" smtClean="0"/>
              <a:t>,</a:t>
            </a:r>
          </a:p>
          <a:p>
            <a:r>
              <a:rPr lang="he-IL" sz="1400" b="1" dirty="0" smtClean="0"/>
              <a:t> </a:t>
            </a:r>
            <a:r>
              <a:rPr lang="he-IL" sz="1400" b="1" dirty="0"/>
              <a:t>300 עמודים, 98 שקלים</a:t>
            </a:r>
          </a:p>
        </p:txBody>
      </p:sp>
      <p:sp>
        <p:nvSpPr>
          <p:cNvPr id="3" name="TextBox 2"/>
          <p:cNvSpPr txBox="1"/>
          <p:nvPr/>
        </p:nvSpPr>
        <p:spPr>
          <a:xfrm>
            <a:off x="125506" y="3639671"/>
            <a:ext cx="6777317" cy="2923877"/>
          </a:xfrm>
          <a:prstGeom prst="rect">
            <a:avLst/>
          </a:prstGeom>
          <a:noFill/>
        </p:spPr>
        <p:txBody>
          <a:bodyPr wrap="square" rtlCol="1">
            <a:spAutoFit/>
          </a:bodyPr>
          <a:lstStyle/>
          <a:p>
            <a:r>
              <a:rPr lang="he-IL" sz="1200" b="1" dirty="0"/>
              <a:t>ספר כובש ובה בעת מתעתע</a:t>
            </a:r>
          </a:p>
          <a:p>
            <a:r>
              <a:rPr lang="he-IL" sz="1200" b="1" dirty="0"/>
              <a:t>כרמית </a:t>
            </a:r>
            <a:r>
              <a:rPr lang="he-IL" sz="1200" b="1" dirty="0" err="1"/>
              <a:t>ספיר־ויץ</a:t>
            </a:r>
            <a:r>
              <a:rPr lang="he-IL" sz="1200" b="1" dirty="0"/>
              <a:t>, מבקרת ב"מעריב</a:t>
            </a:r>
            <a:r>
              <a:rPr lang="he-IL" sz="1200" b="1" dirty="0" smtClean="0"/>
              <a:t>"</a:t>
            </a:r>
          </a:p>
          <a:p>
            <a:endParaRPr lang="he-IL" sz="1200" b="1" dirty="0"/>
          </a:p>
          <a:p>
            <a:r>
              <a:rPr lang="he-IL" sz="1200" b="1" dirty="0"/>
              <a:t>במרתף בסמטה קטנה בטוקיו שוכן בית קפה קטן בן כ-100 שנה, "</a:t>
            </a:r>
            <a:r>
              <a:rPr lang="he-IL" sz="1200" b="1" dirty="0" err="1"/>
              <a:t>פוניקולי</a:t>
            </a:r>
            <a:r>
              <a:rPr lang="he-IL" sz="1200" b="1" dirty="0"/>
              <a:t> </a:t>
            </a:r>
            <a:r>
              <a:rPr lang="he-IL" sz="1200" b="1" dirty="0" err="1"/>
              <a:t>פוניקולה</a:t>
            </a:r>
            <a:r>
              <a:rPr lang="he-IL" sz="1200" b="1" dirty="0"/>
              <a:t>" שמו, כשם השיר הנפוליטני. יש בו רק שישה כיסאות, ואחד מהם מזמן חוויה שונה למי שיושב עליו: שיבה בזמן הנמשכת כל זמן שכוס הקפה המוגשת לאורח שומרת על חומה. כלומר, אף על פי שהוא שב בזמן, עליו להיות מודע להווה. יתרה מזאת, השיבה לעבר לא תשנה את פני ההווה. זהו ספר כובש ובה בעת מתעתע: יש להגיע אליו בשוויון נפש ולקבל בהכנעה את מידת האיפוק שבו, שהיא סוד כוחו. כמו העלילה הנפרשת בדפיו הראשונים, גם הדמויות נראות בתחילה שטוחות ונטולות מעמקים מיוחדים. אבל ההפתעות, </a:t>
            </a:r>
            <a:r>
              <a:rPr lang="he-IL" sz="1200" b="1" dirty="0" err="1"/>
              <a:t>המורכבויות</a:t>
            </a:r>
            <a:r>
              <a:rPr lang="he-IL" sz="1200" b="1" dirty="0"/>
              <a:t> ושיתופי הפעולה נגלים אט אט מבין דפי הרומן ונושאים איתם שיעורים על אחריותו של האדם כלפי סביבתו וכלפי עצמו, על מקומם של קשרים ועל תסבוכות שיש להתיר, על צער, על חרטה ועל נחמות. מעל הכל מרחפת תהייה גדולה: האם כדאי לחזור אחורה בזמן? האם יש בכוחה של השיבה אל ההווה עם ליטוף מן העבר להרגיע את הנפש?</a:t>
            </a:r>
          </a:p>
          <a:p>
            <a:endParaRPr lang="he-IL" sz="1200" b="1" dirty="0"/>
          </a:p>
          <a:p>
            <a:r>
              <a:rPr lang="he-IL" sz="1400" b="1" dirty="0"/>
              <a:t>לפני שהקפה יתקרר / </a:t>
            </a:r>
            <a:r>
              <a:rPr lang="he-IL" sz="1400" b="1" dirty="0" err="1"/>
              <a:t>טושיקאזו</a:t>
            </a:r>
            <a:r>
              <a:rPr lang="he-IL" sz="1400" b="1" dirty="0"/>
              <a:t> </a:t>
            </a:r>
            <a:r>
              <a:rPr lang="he-IL" sz="1400" b="1" dirty="0" err="1"/>
              <a:t>קאוואגוצ'י</a:t>
            </a:r>
            <a:r>
              <a:rPr lang="he-IL" sz="1400" b="1" dirty="0"/>
              <a:t>. תירגם מאנגלית: שאול לוין. הוצאת כנרת</a:t>
            </a:r>
            <a:r>
              <a:rPr lang="he-IL" sz="1400" b="1" dirty="0" smtClean="0"/>
              <a:t>, </a:t>
            </a:r>
            <a:r>
              <a:rPr lang="he-IL" sz="1400" b="1" dirty="0"/>
              <a:t>זמורה, </a:t>
            </a:r>
            <a:r>
              <a:rPr lang="he-IL" sz="1400" b="1" dirty="0" smtClean="0"/>
              <a:t>דביר, 192 </a:t>
            </a:r>
            <a:r>
              <a:rPr lang="he-IL" sz="1400" b="1" dirty="0"/>
              <a:t>עמודים, 98 שקלים</a:t>
            </a:r>
          </a:p>
        </p:txBody>
      </p:sp>
    </p:spTree>
    <p:extLst>
      <p:ext uri="{BB962C8B-B14F-4D97-AF65-F5344CB8AC3E}">
        <p14:creationId xmlns:p14="http://schemas.microsoft.com/office/powerpoint/2010/main" val="885106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דור הבי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919" y="326123"/>
            <a:ext cx="1757081" cy="2938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לא תרצ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9" y="3776184"/>
            <a:ext cx="1766497" cy="2953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5835" y="71718"/>
            <a:ext cx="6983505" cy="3046988"/>
          </a:xfrm>
          <a:prstGeom prst="rect">
            <a:avLst/>
          </a:prstGeom>
          <a:noFill/>
        </p:spPr>
        <p:txBody>
          <a:bodyPr wrap="square" rtlCol="1">
            <a:spAutoFit/>
          </a:bodyPr>
          <a:lstStyle/>
          <a:p>
            <a:r>
              <a:rPr lang="he-IL" sz="1200" b="1" dirty="0"/>
              <a:t>קובץ מהודק המציג נוף אקזוטי</a:t>
            </a:r>
          </a:p>
          <a:p>
            <a:r>
              <a:rPr lang="he-IL" sz="1200" b="1" dirty="0"/>
              <a:t>עודד כרמלי, משורר ועורך כתב העת "הבה להבא</a:t>
            </a:r>
            <a:r>
              <a:rPr lang="he-IL" sz="1200" b="1" dirty="0" smtClean="0"/>
              <a:t>"</a:t>
            </a:r>
          </a:p>
          <a:p>
            <a:endParaRPr lang="he-IL" sz="1200" b="1" dirty="0"/>
          </a:p>
          <a:p>
            <a:r>
              <a:rPr lang="he-IL" sz="1200" b="1" dirty="0"/>
              <a:t>גילוי נאות: דוד (ניאו) בוחבוט הציע לי לפני כמה שנים לערוך עמו אנתולוגיה של שירת ביט. סירבתי. סברתי, ואני עדיין סבור, שתרגום שירה מאנגלית לעברית הוא מעשה שמיטיב בעיקר עם המתרגם. האמת היא שישראל היא מדינה </a:t>
            </a:r>
            <a:r>
              <a:rPr lang="he-IL" sz="1200" b="1" dirty="0" err="1"/>
              <a:t>דו־לשונית</a:t>
            </a:r>
            <a:r>
              <a:rPr lang="he-IL" sz="1200" b="1" dirty="0"/>
              <a:t>, והמיעוט שקורא שירה עברית בוודאי מסוגל לקרוא גם שירה אנגלית במקור. ובכלל, אנתולוגיות שירה הן חפץ נוי כזה, משקולת נייר. אם יש קובץ שירים אחד שראוי לתרגם — הביאוהו לכאן. אבל אנתולוגיה? מאנגלית? מי יקרא את זה? ובכן, טעיתי. "דור הביט" שערכו בוחבוט </a:t>
            </a:r>
            <a:r>
              <a:rPr lang="he-IL" sz="1200" b="1" dirty="0" err="1"/>
              <a:t>ורעואל</a:t>
            </a:r>
            <a:r>
              <a:rPr lang="he-IL" sz="1200" b="1" dirty="0"/>
              <a:t> שועלי לא יידע אבק מדף מהו. הקובץ מהודק ושרירי, ספציפית שרירי הלסת של </a:t>
            </a:r>
            <a:r>
              <a:rPr lang="he-IL" sz="1200" b="1" dirty="0" err="1"/>
              <a:t>קרואק</a:t>
            </a:r>
            <a:r>
              <a:rPr lang="he-IL" sz="1200" b="1" dirty="0"/>
              <a:t> הצעיר, ששואג על הכריכה, ובו בזמן הוא מציג נוף אקלקטי ואקזוטי של מתורגמים ומתרגמים. החשודים </a:t>
            </a:r>
            <a:r>
              <a:rPr lang="he-IL" sz="1200" b="1" dirty="0" err="1"/>
              <a:t>המיידיים</a:t>
            </a:r>
            <a:r>
              <a:rPr lang="he-IL" sz="1200" b="1" dirty="0"/>
              <a:t>, כמו תרגומי זך לגינזברג, הם רק ההקדמה למנחות משוררי שנות ה–2000 למקורות ההשפעה שלהם. תרגומי נדב נוימן לקנת </a:t>
            </a:r>
            <a:r>
              <a:rPr lang="he-IL" sz="1200" b="1" dirty="0" err="1"/>
              <a:t>רקסרות</a:t>
            </a:r>
            <a:r>
              <a:rPr lang="he-IL" sz="1200" b="1" dirty="0"/>
              <a:t>, למשל, דומים יותר לשירי נדב נוימן מאשר שירי נדב נוימן עצמם, והקריאה בהם מפענחת משהו במנגנון שלו כמשורר. במדור של </a:t>
            </a:r>
            <a:r>
              <a:rPr lang="he-IL" sz="1200" b="1" dirty="0" err="1"/>
              <a:t>לנור</a:t>
            </a:r>
            <a:r>
              <a:rPr lang="he-IL" sz="1200" b="1" dirty="0"/>
              <a:t> </a:t>
            </a:r>
            <a:r>
              <a:rPr lang="he-IL" sz="1200" b="1" dirty="0" err="1"/>
              <a:t>קנדל</a:t>
            </a:r>
            <a:r>
              <a:rPr lang="he-IL" sz="1200" b="1" dirty="0"/>
              <a:t>, בוחבוט תירגם את השיר </a:t>
            </a:r>
            <a:r>
              <a:rPr lang="he-IL" sz="1200" b="1" dirty="0" err="1"/>
              <a:t>הטראומתי־בוחבוטי</a:t>
            </a:r>
            <a:r>
              <a:rPr lang="he-IL" sz="1200" b="1" dirty="0"/>
              <a:t> "בלוז לאחות סאלי" בשעה שהמשוררת הארוטית שני פוקר בחרה בשיר "להזדיין עם אהבה" — בבחינת מצא מין את מינו. וכמובן, ואיך לא חשבתי על זה קודם, יהודה </a:t>
            </a:r>
            <a:r>
              <a:rPr lang="he-IL" sz="1200" b="1" dirty="0" err="1"/>
              <a:t>ויזן</a:t>
            </a:r>
            <a:r>
              <a:rPr lang="he-IL" sz="1200" b="1" dirty="0"/>
              <a:t> ואייל שלום הם תערובת כזאת של רוברט </a:t>
            </a:r>
            <a:r>
              <a:rPr lang="he-IL" sz="1200" b="1" dirty="0" err="1"/>
              <a:t>קרילי</a:t>
            </a:r>
            <a:r>
              <a:rPr lang="he-IL" sz="1200" b="1" dirty="0"/>
              <a:t> ופרנק </a:t>
            </a:r>
            <a:r>
              <a:rPr lang="he-IL" sz="1200" b="1" dirty="0" err="1"/>
              <a:t>אוהרה</a:t>
            </a:r>
            <a:r>
              <a:rPr lang="he-IL" sz="1200" b="1" dirty="0"/>
              <a:t>. בקיצור, יותר משזו אנתולוגיית דור הביט, זו אנתולוגיית דור הרנסנס בשירה העברית: כל אחד בתרגומו חושף את שירתו, מראה את קלפיו</a:t>
            </a:r>
            <a:r>
              <a:rPr lang="he-IL" sz="1200" b="1" dirty="0" smtClean="0"/>
              <a:t>.</a:t>
            </a:r>
            <a:endParaRPr lang="he-IL" sz="1200" b="1" dirty="0"/>
          </a:p>
        </p:txBody>
      </p:sp>
      <p:sp>
        <p:nvSpPr>
          <p:cNvPr id="4" name="TextBox 3"/>
          <p:cNvSpPr txBox="1"/>
          <p:nvPr/>
        </p:nvSpPr>
        <p:spPr>
          <a:xfrm>
            <a:off x="2151529" y="3626346"/>
            <a:ext cx="6884894" cy="3231654"/>
          </a:xfrm>
          <a:prstGeom prst="rect">
            <a:avLst/>
          </a:prstGeom>
          <a:noFill/>
        </p:spPr>
        <p:txBody>
          <a:bodyPr wrap="square" rtlCol="1">
            <a:spAutoFit/>
          </a:bodyPr>
          <a:lstStyle/>
          <a:p>
            <a:r>
              <a:rPr lang="he-IL" sz="1200" b="1" dirty="0"/>
              <a:t>שלונסקי הוציא לי את המלים מהפה</a:t>
            </a:r>
          </a:p>
          <a:p>
            <a:r>
              <a:rPr lang="he-IL" sz="1200" b="1" dirty="0"/>
              <a:t>עדי ערמון, עורך מוסף "ספרים" של "הארץ"</a:t>
            </a:r>
          </a:p>
          <a:p>
            <a:r>
              <a:rPr lang="he-IL" sz="1200" b="1" dirty="0"/>
              <a:t>"הנני ציוני — ודאי, כמובן, אך אני מכניס במסגרת זו תוכן מסוים וקובע גבולי עד כאן, עד הנקודה, שבה בעצם מתחיל היפוכו של הרעיון". כך כתב אברהם שלונסקי — והוציא לי את המלים מהפה — בסוף החוברת "לא תרצח", שנכתבה לפני יותר מ–90 שנים ובאחרונה ראתה אור במהדורה חדשה ומבוארת בהוצאת ספרי בלימה המיניאטורית. הספרון הנשכח הזה, שזכה להתעלמות כמעט מוחלטת כשפורסם לראשונה ב–1929, ויזכה להתעלמות כמעט מוחלטת גם עכשיו, כולל ילקוט שירים </a:t>
            </a:r>
            <a:r>
              <a:rPr lang="he-IL" sz="1200" b="1" dirty="0" err="1"/>
              <a:t>אנטי־מלחמתיים</a:t>
            </a:r>
            <a:r>
              <a:rPr lang="he-IL" sz="1200" b="1" dirty="0"/>
              <a:t> שאסף ותירגם שלונסקי מימי המלחמה הגדולה, כשבאירופה פרצה "הילולת הדמים. כחופה שחורה </a:t>
            </a:r>
            <a:r>
              <a:rPr lang="he-IL" sz="1200" b="1" dirty="0" err="1"/>
              <a:t>בחצרמוות</a:t>
            </a:r>
            <a:r>
              <a:rPr lang="he-IL" sz="1200" b="1" dirty="0"/>
              <a:t>". אבל עיקרו הוא מסה של שלונסקי נגד המשיחיות ונגד ההתקרנפות. הוא כותב על בגידת המשוררים, שהתמכרו לדם במקום להתנגד לשפיכתו, ומתריע מפני אימוץ רעיונות מסוכנים, שכבר החלו לקנות אחיזה בימין </a:t>
            </a:r>
            <a:r>
              <a:rPr lang="he-IL" sz="1200" b="1" dirty="0" err="1"/>
              <a:t>הארץ־ישראלי</a:t>
            </a:r>
            <a:r>
              <a:rPr lang="he-IL" sz="1200" b="1" dirty="0"/>
              <a:t>, ולא רק בו. שלונסקי סולד מ"נוער ומנהיגים ומפלגות בתוכנו, המרימים על נס את הבריונות" ומבקר את שירתם של אורי צבי גרינברג ויעקב כהן, שפרחה ככל שהעימות בין יהודים לערבים נעכר והתכער, כשמלחמת העולם לא נתפשה עוד כ"חושך האפוקליפטי הגדול", אלא כחבלי משיח בדרך לגאולה. שלונסקי, שהפסיד גם בקרב מול משוררי המלכות והנקמה וגם במלחמה על השלום, שואל במסתו: "מי יעמוד בשער בשעת אסון אם יתרגש ויבוא? מי יכבה את השריפה?". שאלה טובה. מה שבטוח הוא שהכבאים לא יהיו משוררים.</a:t>
            </a:r>
          </a:p>
          <a:p>
            <a:endParaRPr lang="he-IL" sz="1200" b="1" dirty="0"/>
          </a:p>
          <a:p>
            <a:r>
              <a:rPr lang="he-IL" sz="1400" b="1" dirty="0"/>
              <a:t>לא תרצח / אברהם שלונסקי. הוצאת ספרי בלימה, 84 עמודים, 58 שקלים</a:t>
            </a:r>
          </a:p>
        </p:txBody>
      </p:sp>
      <p:sp>
        <p:nvSpPr>
          <p:cNvPr id="5" name="TextBox 4"/>
          <p:cNvSpPr txBox="1"/>
          <p:nvPr/>
        </p:nvSpPr>
        <p:spPr>
          <a:xfrm>
            <a:off x="259976" y="3119718"/>
            <a:ext cx="6535270" cy="523220"/>
          </a:xfrm>
          <a:prstGeom prst="rect">
            <a:avLst/>
          </a:prstGeom>
          <a:noFill/>
        </p:spPr>
        <p:txBody>
          <a:bodyPr wrap="square" rtlCol="1">
            <a:spAutoFit/>
          </a:bodyPr>
          <a:lstStyle/>
          <a:p>
            <a:r>
              <a:rPr lang="he-IL" sz="1200" b="1" dirty="0"/>
              <a:t> </a:t>
            </a:r>
            <a:r>
              <a:rPr lang="he-IL" sz="1400" b="1" dirty="0"/>
              <a:t>דור הביט: אנתולוגיה לשירה / עורכים: דוד (ניאו) בוחבוט </a:t>
            </a:r>
            <a:r>
              <a:rPr lang="he-IL" sz="1400" b="1" dirty="0" err="1"/>
              <a:t>ורעואל</a:t>
            </a:r>
            <a:r>
              <a:rPr lang="he-IL" sz="1400" b="1" dirty="0"/>
              <a:t> שועלי. הוצאת כתב, 228 עמודים, 60 שקלים</a:t>
            </a:r>
          </a:p>
        </p:txBody>
      </p:sp>
    </p:spTree>
    <p:extLst>
      <p:ext uri="{BB962C8B-B14F-4D97-AF65-F5344CB8AC3E}">
        <p14:creationId xmlns:p14="http://schemas.microsoft.com/office/powerpoint/2010/main" val="1266072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כפל ראי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11" y="179294"/>
            <a:ext cx="1746275" cy="29201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אל גן העד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247" y="3720352"/>
            <a:ext cx="1821328" cy="3045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14283" y="134471"/>
            <a:ext cx="6777317" cy="3416320"/>
          </a:xfrm>
          <a:prstGeom prst="rect">
            <a:avLst/>
          </a:prstGeom>
          <a:noFill/>
        </p:spPr>
        <p:txBody>
          <a:bodyPr wrap="square" rtlCol="1">
            <a:spAutoFit/>
          </a:bodyPr>
          <a:lstStyle/>
          <a:p>
            <a:r>
              <a:rPr lang="he-IL" sz="1200" b="1" dirty="0"/>
              <a:t>ספר שמתפקע מליבידו וממוחות מבריקים</a:t>
            </a:r>
          </a:p>
          <a:p>
            <a:r>
              <a:rPr lang="he-IL" sz="1200" b="1" dirty="0"/>
              <a:t>מיה סלע, עורכת ומגישת התוכנית "מה שכרוך" </a:t>
            </a:r>
            <a:r>
              <a:rPr lang="he-IL" sz="1200" b="1" dirty="0" err="1"/>
              <a:t>בכאן</a:t>
            </a:r>
            <a:r>
              <a:rPr lang="he-IL" sz="1200" b="1" dirty="0"/>
              <a:t> </a:t>
            </a:r>
            <a:r>
              <a:rPr lang="he-IL" sz="1200" b="1" dirty="0" smtClean="0"/>
              <a:t>תרבות</a:t>
            </a:r>
          </a:p>
          <a:p>
            <a:endParaRPr lang="he-IL" sz="1200" b="1" dirty="0"/>
          </a:p>
          <a:p>
            <a:r>
              <a:rPr lang="he-IL" sz="1200" b="1" dirty="0"/>
              <a:t>הימים הם ימי המלחמה הקרה, אירופה מדממת והאידיאולוגיות לוהבות. שירות הביון האמריקאי מקים רשת נרחבת של סוכני תרבות כדי להילחם במפלצת הקומוניסטית הגדולה. "הספרות", כותב יהודה </a:t>
            </a:r>
            <a:r>
              <a:rPr lang="he-IL" sz="1200" b="1" dirty="0" err="1"/>
              <a:t>שנהב־שהרבני</a:t>
            </a:r>
            <a:r>
              <a:rPr lang="he-IL" sz="1200" b="1" dirty="0"/>
              <a:t>, "לא היתה סיפור כיסוי, אלא המשך המלחמה באמצעים אחרים". אבל לא רק הספרות ולא רק אירופה והאמריקאים עוסקים בביון; העולם הוא מגרש המשחקים של סוכנויות הביון. העולם שמתחת לעולם, או אולי זה שמעליו. בעת הקריאה במותחן העליז והממזרי הזה עלול הקורא להביט מדי פעם לאחור כדי לבדוק מי מפעיל אותו ובשביל מי הוא עובד. זה סיפור שהיה באמת </a:t>
            </a:r>
            <a:r>
              <a:rPr lang="he-IL" sz="1200" b="1" dirty="0" err="1"/>
              <a:t>ושנהב־שהרבני</a:t>
            </a:r>
            <a:r>
              <a:rPr lang="he-IL" sz="1200" b="1" dirty="0"/>
              <a:t> מעלה למופע הקברטי שרקם את המאה ה–20 עצמה, את האידיאולוגיות הגדולות שסללו את דרכה ואת מי שרקם את קיצן — את מרק </a:t>
            </a:r>
            <a:r>
              <a:rPr lang="he-IL" sz="1200" b="1" dirty="0" err="1"/>
              <a:t>יוסילביץ</a:t>
            </a:r>
            <a:r>
              <a:rPr lang="he-IL" sz="1200" b="1" dirty="0"/>
              <a:t>', המכונה "המאסטרו", גיבור המחזה הזה, שטווה את הרשת התרבותית הגדולה הזאת והביא אל טרקלינה את גדולי הדור. ברומן ראשון פרי עטו </a:t>
            </a:r>
            <a:r>
              <a:rPr lang="he-IL" sz="1200" b="1" dirty="0" err="1"/>
              <a:t>שנהב־שהרבני</a:t>
            </a:r>
            <a:r>
              <a:rPr lang="he-IL" sz="1200" b="1" dirty="0"/>
              <a:t>, ממש כמו המאסטרו, אינו מהסס להצעיד אותם בסך: חנה </a:t>
            </a:r>
            <a:r>
              <a:rPr lang="he-IL" sz="1200" b="1" dirty="0" err="1"/>
              <a:t>ארנדט</a:t>
            </a:r>
            <a:r>
              <a:rPr lang="he-IL" sz="1200" b="1" dirty="0"/>
              <a:t> וישעיה ברלין, ג'קסון </a:t>
            </a:r>
            <a:r>
              <a:rPr lang="he-IL" sz="1200" b="1" dirty="0" err="1"/>
              <a:t>פולוק</a:t>
            </a:r>
            <a:r>
              <a:rPr lang="he-IL" sz="1200" b="1" dirty="0"/>
              <a:t> וגבריאל </a:t>
            </a:r>
            <a:r>
              <a:rPr lang="he-IL" sz="1200" b="1" dirty="0" err="1"/>
              <a:t>גארסיה</a:t>
            </a:r>
            <a:r>
              <a:rPr lang="he-IL" sz="1200" b="1" dirty="0"/>
              <a:t> מארקס, </a:t>
            </a:r>
            <a:r>
              <a:rPr lang="he-IL" sz="1200" b="1" dirty="0" err="1"/>
              <a:t>ז'אן־פול</a:t>
            </a:r>
            <a:r>
              <a:rPr lang="he-IL" sz="1200" b="1" dirty="0"/>
              <a:t> סארטר וסימון דה בובואר, ארתור </a:t>
            </a:r>
            <a:r>
              <a:rPr lang="he-IL" sz="1200" b="1" dirty="0" err="1"/>
              <a:t>קסטלר</a:t>
            </a:r>
            <a:r>
              <a:rPr lang="he-IL" sz="1200" b="1" dirty="0"/>
              <a:t> וגרהם גרין, פגי גוגנהיים </a:t>
            </a:r>
            <a:r>
              <a:rPr lang="he-IL" sz="1200" b="1" dirty="0" err="1"/>
              <a:t>וחורחה</a:t>
            </a:r>
            <a:r>
              <a:rPr lang="he-IL" sz="1200" b="1" dirty="0"/>
              <a:t> לואיס </a:t>
            </a:r>
            <a:r>
              <a:rPr lang="he-IL" sz="1200" b="1" dirty="0" err="1"/>
              <a:t>בורחס</a:t>
            </a:r>
            <a:r>
              <a:rPr lang="he-IL" sz="1200" b="1" dirty="0"/>
              <a:t> ומי לא. כולם משחקים מול מסך הברזל ומסך הבמבוק בספר חובק עולם, מתפקע מליבידו, ממוחות מבריקים, שמציג את החיה האנושית על שכלה המתוחכם, על המוסר הרופף שלה ועל הכוחות הגדולים שמזיזים אותה מכאן לשם.</a:t>
            </a:r>
          </a:p>
          <a:p>
            <a:endParaRPr lang="he-IL" sz="1200" b="1" dirty="0"/>
          </a:p>
          <a:p>
            <a:r>
              <a:rPr lang="he-IL" sz="1400" b="1" dirty="0"/>
              <a:t>כפל ראייה / יהודה </a:t>
            </a:r>
            <a:r>
              <a:rPr lang="he-IL" sz="1400" b="1" dirty="0" err="1"/>
              <a:t>שנהב־שהרבני</a:t>
            </a:r>
            <a:r>
              <a:rPr lang="he-IL" sz="1400" b="1" dirty="0"/>
              <a:t>. הוצאת פרדס, 336 עמודים, 88 שקלים</a:t>
            </a:r>
          </a:p>
        </p:txBody>
      </p:sp>
      <p:sp>
        <p:nvSpPr>
          <p:cNvPr id="3" name="TextBox 2"/>
          <p:cNvSpPr txBox="1"/>
          <p:nvPr/>
        </p:nvSpPr>
        <p:spPr>
          <a:xfrm>
            <a:off x="242047" y="3656705"/>
            <a:ext cx="6696635" cy="3293209"/>
          </a:xfrm>
          <a:prstGeom prst="rect">
            <a:avLst/>
          </a:prstGeom>
          <a:noFill/>
        </p:spPr>
        <p:txBody>
          <a:bodyPr wrap="square" rtlCol="1">
            <a:spAutoFit/>
          </a:bodyPr>
          <a:lstStyle/>
          <a:p>
            <a:r>
              <a:rPr lang="he-IL" sz="1200" b="1" dirty="0"/>
              <a:t>הכלוב שהוא מצבה הקיומי של האנושות</a:t>
            </a:r>
          </a:p>
          <a:p>
            <a:r>
              <a:rPr lang="he-IL" sz="1200" b="1" dirty="0"/>
              <a:t>איריס </a:t>
            </a:r>
            <a:r>
              <a:rPr lang="he-IL" sz="1200" b="1" dirty="0" err="1"/>
              <a:t>לעאל</a:t>
            </a:r>
            <a:r>
              <a:rPr lang="he-IL" sz="1200" b="1" dirty="0"/>
              <a:t>, סופרת ומבקרת ב"הארץ</a:t>
            </a:r>
            <a:r>
              <a:rPr lang="he-IL" sz="1200" b="1" dirty="0" smtClean="0"/>
              <a:t>"</a:t>
            </a:r>
          </a:p>
          <a:p>
            <a:endParaRPr lang="he-IL" sz="1200" b="1" dirty="0"/>
          </a:p>
          <a:p>
            <a:r>
              <a:rPr lang="he-IL" sz="1200" b="1" dirty="0"/>
              <a:t>מאז "חיים קטנים" הסנסציוני, שהוכתר גם כרומן </a:t>
            </a:r>
            <a:r>
              <a:rPr lang="he-IL" sz="1200" b="1" dirty="0" err="1"/>
              <a:t>הקווירי</a:t>
            </a:r>
            <a:r>
              <a:rPr lang="he-IL" sz="1200" b="1" dirty="0"/>
              <a:t> של המאה ה–21, </a:t>
            </a:r>
            <a:r>
              <a:rPr lang="he-IL" sz="1200" b="1" dirty="0" err="1"/>
              <a:t>האניה</a:t>
            </a:r>
            <a:r>
              <a:rPr lang="he-IL" sz="1200" b="1" dirty="0"/>
              <a:t> </a:t>
            </a:r>
            <a:r>
              <a:rPr lang="he-IL" sz="1200" b="1" dirty="0" err="1"/>
              <a:t>ינגיהארה</a:t>
            </a:r>
            <a:r>
              <a:rPr lang="he-IL" sz="1200" b="1" dirty="0"/>
              <a:t> מעסיקה את התרבות האמריקאית ועצם קיומה מקניט את הממסד הספרותי. היא חותרת תחת הפסיכואנליזה כתיאוריה תרבותית שעיצבה את האופטימיזם ההומניסטי של 100 השנים האחרונות, וקובעת גם כי אי אפשר להחלים מטראומה, שזאת הונאה בקנה מידה דתי, שאין גאולה לטובים ואין החלמה לחפים מפשע. גם "אל גן העדן" משרטט את סורגי הכלוב שהוא מצבה הקיומי של האנושות, רק שהפעם הטראומה היא של כדור הארץ. זה </a:t>
            </a:r>
            <a:r>
              <a:rPr lang="he-IL" sz="1200" b="1" dirty="0" err="1"/>
              <a:t>טריפטיך</a:t>
            </a:r>
            <a:r>
              <a:rPr lang="he-IL" sz="1200" b="1" dirty="0"/>
              <a:t> של היסטוריה אמריקאית: שלוש מאות נמתחות בין היסטוריה אלטרנטיבית של ארצות הברית והקולוניאליזם, ומסתיימות בדיסטופיה. 600 עמודים של מסע אפי, </a:t>
            </a:r>
            <a:r>
              <a:rPr lang="he-IL" sz="1200" b="1" dirty="0" err="1"/>
              <a:t>מקסימליסטי</a:t>
            </a:r>
            <a:r>
              <a:rPr lang="he-IL" sz="1200" b="1" dirty="0"/>
              <a:t>, שנע בין תקופות וז'אנרים, וגיבוריו, כמו בספרה הקודם, הם הומוסקסואלים וגם הבורגנות, כי </a:t>
            </a:r>
            <a:r>
              <a:rPr lang="he-IL" sz="1200" b="1" dirty="0" err="1"/>
              <a:t>ינגיהארה</a:t>
            </a:r>
            <a:r>
              <a:rPr lang="he-IL" sz="1200" b="1" dirty="0"/>
              <a:t> היא אתנוגרפית מצוינת של הכסף הלבן והגברי. המאה ה–19, האיידס שצר על ניו יורק, קטסטרופה אקלימית וגלי מגפות שמשנים את הדמוקרטיה הליברלית מהיסוד: שלושה חלקים, שלוש מאות ומשפט סיום אחד שהוא הצעד הראשון לחיים חדשים, אל החופש, אל החירות, "אל גן העדן" האבוד.</a:t>
            </a:r>
          </a:p>
          <a:p>
            <a:endParaRPr lang="he-IL" sz="1200" b="1" dirty="0"/>
          </a:p>
          <a:p>
            <a:r>
              <a:rPr lang="he-IL" sz="1400" b="1" dirty="0"/>
              <a:t>אל גן העדן / </a:t>
            </a:r>
            <a:r>
              <a:rPr lang="he-IL" sz="1400" b="1" dirty="0" err="1"/>
              <a:t>האניה</a:t>
            </a:r>
            <a:r>
              <a:rPr lang="he-IL" sz="1400" b="1" dirty="0"/>
              <a:t> </a:t>
            </a:r>
            <a:r>
              <a:rPr lang="he-IL" sz="1400" b="1" dirty="0" err="1"/>
              <a:t>ינגיהארה</a:t>
            </a:r>
            <a:r>
              <a:rPr lang="he-IL" sz="1400" b="1" dirty="0"/>
              <a:t>. תירגם מאנגלית: אמיר צוקרמן. הוצאת כנרת, זמורה, דביר, 592 עמודים, 116 שקלים</a:t>
            </a:r>
          </a:p>
        </p:txBody>
      </p:sp>
    </p:spTree>
    <p:extLst>
      <p:ext uri="{BB962C8B-B14F-4D97-AF65-F5344CB8AC3E}">
        <p14:creationId xmlns:p14="http://schemas.microsoft.com/office/powerpoint/2010/main" val="1994607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263310" y="5590055"/>
            <a:ext cx="3673475"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he-IL"/>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en-US" altLang="he-IL" b="1" i="1" dirty="0" smtClean="0">
                <a:solidFill>
                  <a:schemeClr val="hlink"/>
                </a:solidFill>
                <a:hlinkClick r:id="rId2"/>
              </a:rPr>
              <a:t>www.clarita-efraim.com</a:t>
            </a:r>
            <a:endParaRPr lang="he-IL" altLang="he-IL" b="1" i="1" dirty="0">
              <a:solidFill>
                <a:schemeClr val="hlink"/>
              </a:solidFill>
            </a:endParaRPr>
          </a:p>
          <a:p>
            <a:pPr algn="ctr" eaLnBrk="1" hangingPunct="1"/>
            <a:r>
              <a:rPr lang="en-US" altLang="he-IL" b="1" i="1" dirty="0">
                <a:solidFill>
                  <a:schemeClr val="hlink"/>
                </a:solidFill>
                <a:hlinkClick r:id="rId3"/>
              </a:rPr>
              <a:t>chefetze@netvision/net.il</a:t>
            </a:r>
            <a:endParaRPr lang="en-US" altLang="he-IL" b="1" i="1" dirty="0">
              <a:solidFill>
                <a:schemeClr val="hlink"/>
              </a:solidFill>
            </a:endParaRPr>
          </a:p>
        </p:txBody>
      </p:sp>
      <p:sp>
        <p:nvSpPr>
          <p:cNvPr id="3" name="TextBox 2"/>
          <p:cNvSpPr txBox="1"/>
          <p:nvPr/>
        </p:nvSpPr>
        <p:spPr>
          <a:xfrm>
            <a:off x="3603811" y="3012143"/>
            <a:ext cx="5271248" cy="2739211"/>
          </a:xfrm>
          <a:prstGeom prst="rect">
            <a:avLst/>
          </a:prstGeom>
          <a:noFill/>
        </p:spPr>
        <p:txBody>
          <a:bodyPr wrap="square" rtlCol="1">
            <a:spAutoFit/>
          </a:bodyPr>
          <a:lstStyle/>
          <a:p>
            <a:r>
              <a:rPr lang="he-IL" sz="1400" b="1" dirty="0" smtClean="0"/>
              <a:t>לצפייה במצגות נוספות על ספרות:</a:t>
            </a:r>
          </a:p>
          <a:p>
            <a:endParaRPr lang="en-US" sz="1400" b="1" dirty="0"/>
          </a:p>
          <a:p>
            <a:r>
              <a:rPr lang="en-US" sz="1400" b="1" dirty="0" smtClean="0">
                <a:hlinkClick r:id="rId4"/>
              </a:rPr>
              <a:t> </a:t>
            </a:r>
            <a:r>
              <a:rPr lang="en-US" sz="1400" b="1" dirty="0" err="1" smtClean="0">
                <a:hlinkClick r:id="rId4"/>
              </a:rPr>
              <a:t>clarita-efraim</a:t>
            </a:r>
            <a:r>
              <a:rPr lang="en-US" sz="1400" b="1" dirty="0" smtClean="0">
                <a:hlinkClick r:id="rId4"/>
              </a:rPr>
              <a:t>.   </a:t>
            </a:r>
            <a:r>
              <a:rPr lang="he-IL" sz="1400" b="1" dirty="0" smtClean="0">
                <a:hlinkClick r:id="rId4"/>
              </a:rPr>
              <a:t>ספרות כללית  </a:t>
            </a:r>
            <a:endParaRPr lang="en-US" sz="1400" b="1" dirty="0" smtClean="0"/>
          </a:p>
          <a:p>
            <a:endParaRPr lang="en-US" sz="1400" b="1" dirty="0"/>
          </a:p>
          <a:p>
            <a:r>
              <a:rPr lang="he-IL" sz="1400" b="1" dirty="0" smtClean="0">
                <a:hlinkClick r:id="rId5"/>
              </a:rPr>
              <a:t>     ספרי ילדים  </a:t>
            </a:r>
            <a:r>
              <a:rPr lang="en-US" sz="1400" b="1" dirty="0" smtClean="0">
                <a:hlinkClick r:id="rId5"/>
              </a:rPr>
              <a:t>clarita-efraim.com</a:t>
            </a:r>
            <a:endParaRPr lang="he-IL" sz="1400" b="1" dirty="0"/>
          </a:p>
          <a:p>
            <a:r>
              <a:rPr lang="he-IL" sz="1400" b="1" dirty="0" smtClean="0">
                <a:hlinkClick r:id="rId6"/>
              </a:rPr>
              <a:t>  </a:t>
            </a:r>
            <a:endParaRPr lang="he-IL" sz="1400" b="1" dirty="0"/>
          </a:p>
          <a:p>
            <a:r>
              <a:rPr lang="he-IL" sz="1400" b="1" dirty="0" smtClean="0">
                <a:hlinkClick r:id="rId6"/>
              </a:rPr>
              <a:t> ספרות ישראלית ויהודית </a:t>
            </a:r>
            <a:r>
              <a:rPr lang="en-US" sz="1400" b="1" dirty="0" smtClean="0">
                <a:hlinkClick r:id="rId6"/>
              </a:rPr>
              <a:t>clarita-efraim.com</a:t>
            </a:r>
            <a:r>
              <a:rPr lang="en-US" sz="1400" b="1" dirty="0" smtClean="0"/>
              <a:t> </a:t>
            </a:r>
          </a:p>
          <a:p>
            <a:endParaRPr lang="en-US" sz="1400" b="1" dirty="0" smtClean="0"/>
          </a:p>
          <a:p>
            <a:r>
              <a:rPr lang="en-US" altLang="he-IL" sz="1400" b="1" i="1" dirty="0">
                <a:solidFill>
                  <a:schemeClr val="hlink"/>
                </a:solidFill>
                <a:hlinkClick r:id="rId2"/>
              </a:rPr>
              <a:t>www.clarita-efraim.com</a:t>
            </a:r>
            <a:endParaRPr lang="he-IL" altLang="he-IL" sz="1400" b="1" i="1" dirty="0">
              <a:solidFill>
                <a:schemeClr val="hlink"/>
              </a:solidFill>
            </a:endParaRPr>
          </a:p>
          <a:p>
            <a:endParaRPr lang="en-US" sz="1400" b="1" dirty="0"/>
          </a:p>
          <a:p>
            <a:r>
              <a:rPr lang="en-US" altLang="he-IL" sz="1400" b="1" i="1" dirty="0">
                <a:solidFill>
                  <a:schemeClr val="hlink"/>
                </a:solidFill>
                <a:hlinkClick r:id="rId3"/>
              </a:rPr>
              <a:t>chefetze@netvision/net.il</a:t>
            </a:r>
            <a:endParaRPr lang="en-US" altLang="he-IL" sz="1400" b="1" i="1" dirty="0">
              <a:solidFill>
                <a:schemeClr val="hlink"/>
              </a:solidFill>
            </a:endParaRPr>
          </a:p>
          <a:p>
            <a:endParaRPr lang="he-IL" sz="1400" b="1" dirty="0"/>
          </a:p>
        </p:txBody>
      </p:sp>
      <p:sp>
        <p:nvSpPr>
          <p:cNvPr id="4" name="TextBox 3"/>
          <p:cNvSpPr txBox="1"/>
          <p:nvPr/>
        </p:nvSpPr>
        <p:spPr>
          <a:xfrm>
            <a:off x="1981201" y="1434352"/>
            <a:ext cx="6893858" cy="646331"/>
          </a:xfrm>
          <a:prstGeom prst="rect">
            <a:avLst/>
          </a:prstGeom>
          <a:noFill/>
        </p:spPr>
        <p:txBody>
          <a:bodyPr wrap="square" rtlCol="1">
            <a:spAutoFit/>
          </a:bodyPr>
          <a:lstStyle/>
          <a:p>
            <a:pPr algn="ctr"/>
            <a:r>
              <a:rPr lang="he-IL" b="1" dirty="0" smtClean="0"/>
              <a:t>מותר (ואף רצוי) לצפות במצגת, להחסנה במחשב, להעבירה לידידים,</a:t>
            </a:r>
          </a:p>
          <a:p>
            <a:pPr algn="ctr"/>
            <a:r>
              <a:rPr lang="he-IL" b="1" dirty="0" smtClean="0"/>
              <a:t>חברים ובני משפחה, ואף להציגה למטרות הדרכתיות - חינוכיות</a:t>
            </a:r>
            <a:endParaRPr lang="he-IL" b="1" dirty="0"/>
          </a:p>
        </p:txBody>
      </p:sp>
    </p:spTree>
    <p:extLst>
      <p:ext uri="{BB962C8B-B14F-4D97-AF65-F5344CB8AC3E}">
        <p14:creationId xmlns:p14="http://schemas.microsoft.com/office/powerpoint/2010/main" val="1204386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mConfetti">
          <a:fgClr>
            <a:srgbClr val="C00000"/>
          </a:fgClr>
          <a:bgClr>
            <a:schemeClr val="bg1"/>
          </a:bgClr>
        </a:pattFill>
        <a:effectLst/>
      </p:bgPr>
    </p:bg>
    <p:spTree>
      <p:nvGrpSpPr>
        <p:cNvPr id="1" name=""/>
        <p:cNvGrpSpPr/>
        <p:nvPr/>
      </p:nvGrpSpPr>
      <p:grpSpPr>
        <a:xfrm>
          <a:off x="0" y="0"/>
          <a:ext cx="0" cy="0"/>
          <a:chOff x="0" y="0"/>
          <a:chExt cx="0" cy="0"/>
        </a:xfrm>
      </p:grpSpPr>
      <p:pic>
        <p:nvPicPr>
          <p:cNvPr id="3074" name="Picture 2" descr="עטיפ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9661" y="187417"/>
            <a:ext cx="1935808" cy="3237102"/>
          </a:xfrm>
          <a:prstGeom prst="rect">
            <a:avLst/>
          </a:prstGeom>
          <a:pattFill prst="dotDmnd">
            <a:fgClr>
              <a:srgbClr val="C00000"/>
            </a:fgClr>
            <a:bgClr>
              <a:schemeClr val="bg1"/>
            </a:bgClr>
          </a:pattFill>
          <a:extLst/>
        </p:spPr>
      </p:pic>
      <p:pic>
        <p:nvPicPr>
          <p:cNvPr id="3076" name="Picture 4" descr="עט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49" y="3639671"/>
            <a:ext cx="1783802" cy="2982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6188" y="295835"/>
            <a:ext cx="6544235" cy="3108543"/>
          </a:xfrm>
          <a:prstGeom prst="rect">
            <a:avLst/>
          </a:prstGeom>
          <a:noFill/>
        </p:spPr>
        <p:txBody>
          <a:bodyPr wrap="square" rtlCol="1">
            <a:spAutoFit/>
          </a:bodyPr>
          <a:lstStyle/>
          <a:p>
            <a:r>
              <a:rPr lang="he-IL" sz="1200" b="1" dirty="0" smtClean="0"/>
              <a:t>קובץ רוקנרולי של גבוה-נמוך</a:t>
            </a:r>
          </a:p>
          <a:p>
            <a:r>
              <a:rPr lang="he-IL" sz="1200" b="1" dirty="0" smtClean="0"/>
              <a:t>שרון קנטור, מבקרת ב"ידיעות אחרונות"</a:t>
            </a:r>
          </a:p>
          <a:p>
            <a:endParaRPr lang="he-IL" sz="1200" b="1" dirty="0" smtClean="0"/>
          </a:p>
          <a:p>
            <a:r>
              <a:rPr lang="he-IL" sz="1200" b="1" dirty="0" smtClean="0"/>
              <a:t>משורר כותב שירים — זה כנראה עדיין תנאי בסיס — אבל כדאי לשקול אם להיות גם חתן ומאהבת ועבד ואדון וגננת ואלוהים של מלים ולהתפלש בחיים. זה קל יותר כשאתה צעיר והחיים רוצים להתפלש בך בחזרה. ספרו הוורוד של רומן אייזנברג, בצבע של ספר ילדים ובגודל כזה, הוא ספר של אדם צעיר שרוצה לחיות; רוצה כל כך שאפילו למות הוא מוכן. זה קובץ רוקנרולי של </a:t>
            </a:r>
            <a:r>
              <a:rPr lang="he-IL" sz="1200" b="1" dirty="0" err="1" smtClean="0"/>
              <a:t>גבוה־נמוך</a:t>
            </a:r>
            <a:r>
              <a:rPr lang="he-IL" sz="1200" b="1" dirty="0" smtClean="0"/>
              <a:t>, של היתלות באילנות גבוהים ואז ניסור הענף </a:t>
            </a:r>
            <a:r>
              <a:rPr lang="he-IL" sz="1200" b="1" dirty="0" err="1" smtClean="0"/>
              <a:t>בחדוות־מרוסקים</a:t>
            </a:r>
            <a:r>
              <a:rPr lang="he-IL" sz="1200" b="1" dirty="0" smtClean="0"/>
              <a:t>, פואטיקה מוקפדת שאינה מקפדת את השכטה </a:t>
            </a:r>
            <a:r>
              <a:rPr lang="he-IL" sz="1200" b="1" dirty="0" err="1" smtClean="0"/>
              <a:t>והסאטלה</a:t>
            </a:r>
            <a:r>
              <a:rPr lang="he-IL" sz="1200" b="1" dirty="0" smtClean="0"/>
              <a:t> </a:t>
            </a:r>
            <a:r>
              <a:rPr lang="he-IL" sz="1200" b="1" dirty="0" err="1" smtClean="0"/>
              <a:t>והכושיליאמו</a:t>
            </a:r>
            <a:r>
              <a:rPr lang="he-IL" sz="1200" b="1" dirty="0" smtClean="0"/>
              <a:t>. רומן לא רוצח אבות שירה קדמונים, הוא זורק עליהם פירות. אפשר להיתפס </a:t>
            </a:r>
            <a:r>
              <a:rPr lang="he-IL" sz="1200" b="1" dirty="0" err="1" smtClean="0"/>
              <a:t>לדאחקות</a:t>
            </a:r>
            <a:r>
              <a:rPr lang="he-IL" sz="1200" b="1" dirty="0" smtClean="0"/>
              <a:t> — </a:t>
            </a:r>
            <a:r>
              <a:rPr lang="he-IL" sz="1200" b="1" dirty="0" err="1" smtClean="0"/>
              <a:t>ודאחקות</a:t>
            </a:r>
            <a:r>
              <a:rPr lang="he-IL" sz="1200" b="1" dirty="0" smtClean="0"/>
              <a:t> זה יופי — ואפשר ללפות את שירת האמת המחויכת שלפנינו: "נַעַר </a:t>
            </a:r>
            <a:r>
              <a:rPr lang="he-IL" sz="1200" b="1" dirty="0" err="1" smtClean="0"/>
              <a:t>תְּכֹל</a:t>
            </a:r>
            <a:r>
              <a:rPr lang="he-IL" sz="1200" b="1" dirty="0" smtClean="0"/>
              <a:t> עֵינַיִם מָתוֹק יוֹתֵר מִמַּנְגּוֹ מָאיָה בָּעוֹנָה / וְעֲסִיסִי שׁוֹבָב כְּמוֹ זוּג סִיסִים רוֹקֵעַ כְּמוֹ סוּסִים הַלֵּב שֶׁלִּי / וְבַּלַּיְלָה אֵין סִבָּה לְהִסְתַּכֵּל עַל הָעוֹלָם הַכּוֹכָבִים בְּלְחָיָו / וְצַלֶּקֶת קְצֵה יֶרַח עָצְרָה לְרֶגַע לְנַמְנֵם עַל </a:t>
            </a:r>
            <a:r>
              <a:rPr lang="he-IL" sz="1200" b="1" dirty="0" err="1" smtClean="0"/>
              <a:t>צַוָּארו</a:t>
            </a:r>
            <a:r>
              <a:rPr lang="he-IL" sz="1200" b="1" dirty="0" smtClean="0"/>
              <a:t>ֹ וְלְנַצְנֵץ" (מתוך "רומנטיקה (לאיתמר)"; שגיאות הניקוד במקור).</a:t>
            </a:r>
          </a:p>
          <a:p>
            <a:endParaRPr lang="he-IL" sz="1200" b="1" dirty="0" smtClean="0"/>
          </a:p>
          <a:p>
            <a:r>
              <a:rPr lang="he-IL" sz="1400" b="1" dirty="0" smtClean="0"/>
              <a:t>שירים טחובים לילדים רטובים / רומן אייזנברג. הוצאת תשע נשמות, 79 עמודים, 60 שקלים</a:t>
            </a:r>
            <a:endParaRPr lang="he-IL" sz="1400" b="1" dirty="0"/>
          </a:p>
        </p:txBody>
      </p:sp>
      <p:sp>
        <p:nvSpPr>
          <p:cNvPr id="3" name="TextBox 2"/>
          <p:cNvSpPr txBox="1"/>
          <p:nvPr/>
        </p:nvSpPr>
        <p:spPr>
          <a:xfrm>
            <a:off x="1972235" y="3564791"/>
            <a:ext cx="6911789" cy="3293209"/>
          </a:xfrm>
          <a:prstGeom prst="rect">
            <a:avLst/>
          </a:prstGeom>
          <a:noFill/>
        </p:spPr>
        <p:txBody>
          <a:bodyPr wrap="square" rtlCol="1">
            <a:spAutoFit/>
          </a:bodyPr>
          <a:lstStyle/>
          <a:p>
            <a:r>
              <a:rPr lang="he-IL" sz="1200" b="1" dirty="0" smtClean="0"/>
              <a:t>ספר מבריק על חוסר האפשרות להשתחרר מלפיתת האם</a:t>
            </a:r>
          </a:p>
          <a:p>
            <a:r>
              <a:rPr lang="he-IL" sz="1200" b="1" dirty="0" smtClean="0"/>
              <a:t>מאיה בקר, סגנית עורך מוסף "ספרים" של "הארץ"</a:t>
            </a:r>
          </a:p>
          <a:p>
            <a:endParaRPr lang="he-IL" sz="1200" b="1" dirty="0" smtClean="0"/>
          </a:p>
          <a:p>
            <a:r>
              <a:rPr lang="he-IL" sz="1200" b="1" dirty="0" smtClean="0"/>
              <a:t>"היא זחלה לי על העור. היא היתה בכל מקום, על כל־כולי, מבפנים ומבחוץ. כמו מבעד </a:t>
            </a:r>
            <a:r>
              <a:rPr lang="he-IL" sz="1200" b="1" dirty="0" err="1" smtClean="0"/>
              <a:t>לקרום־תא</a:t>
            </a:r>
            <a:r>
              <a:rPr lang="he-IL" sz="1200" b="1" dirty="0" smtClean="0"/>
              <a:t>, ההשפעה שלה דבקה בנחיריי, בעפעפיי, בפי הפעור. שאפתי אותה לתוכי בכל נשימת אוויר". כך מתארת </a:t>
            </a:r>
            <a:r>
              <a:rPr lang="he-IL" sz="1200" b="1" dirty="0" err="1" smtClean="0"/>
              <a:t>ויוויאן</a:t>
            </a:r>
            <a:r>
              <a:rPr lang="he-IL" sz="1200" b="1" dirty="0" smtClean="0"/>
              <a:t> </a:t>
            </a:r>
            <a:r>
              <a:rPr lang="he-IL" sz="1200" b="1" dirty="0" err="1" smtClean="0"/>
              <a:t>גורניק</a:t>
            </a:r>
            <a:r>
              <a:rPr lang="he-IL" sz="1200" b="1" dirty="0" smtClean="0"/>
              <a:t> את נוכחותה של אמה בחייה, את חוסר האפשרות להשתחרר מלפיתתה, גם כשהאם כבר בת 80 והבת היא בעצמה </a:t>
            </a:r>
            <a:r>
              <a:rPr lang="he-IL" sz="1200" b="1" dirty="0" err="1" smtClean="0"/>
              <a:t>אשה</a:t>
            </a:r>
            <a:r>
              <a:rPr lang="he-IL" sz="1200" b="1" dirty="0" smtClean="0"/>
              <a:t> מבוגרת, "יהודייה עזת מצח ובעלת שיפוט מוסרי", כמו שהיא מגדירה את עצמה. ספרה המבריק של </a:t>
            </a:r>
            <a:r>
              <a:rPr lang="he-IL" sz="1200" b="1" dirty="0" err="1" smtClean="0"/>
              <a:t>גורניק</a:t>
            </a:r>
            <a:r>
              <a:rPr lang="he-IL" sz="1200" b="1" dirty="0" smtClean="0"/>
              <a:t>, שהתפרסם במקור לפני 35 שנה, מתאר את הליכותיה המשותפות עם אמה המבוגרת — הזעפנית, הנחושה, המאוימת מהשכלתה ומחירותה של הבת — לאורכה ולרוחבה של מנהטן. ותוך כדי הצעידות הטעונות, הרצופות שתיקות ועלבונות ורכילויות קטנות, צוללת </a:t>
            </a:r>
            <a:r>
              <a:rPr lang="he-IL" sz="1200" b="1" dirty="0" err="1" smtClean="0"/>
              <a:t>גורניק</a:t>
            </a:r>
            <a:r>
              <a:rPr lang="he-IL" sz="1200" b="1" dirty="0" smtClean="0"/>
              <a:t> לזיכרונות מכוננים מילדותה בברונקס של שנות ה–40 </a:t>
            </a:r>
            <a:r>
              <a:rPr lang="he-IL" sz="1200" b="1" dirty="0" err="1" smtClean="0"/>
              <a:t>וה</a:t>
            </a:r>
            <a:r>
              <a:rPr lang="he-IL" sz="1200" b="1" dirty="0" smtClean="0"/>
              <a:t>–50, בתוך קהילה צפופה של מהגרים יהודים ממעמד הפועלים, במטבח הקטן שהיה לב הבית — שעיצבו את תפישותיה הפוליטיות, החברתיות והמגדריות והפכו אותה למי שהיא היום: עיתונאית וסופרת חדה כתער, שלא הצטיינה מעולם "בבניית חיים ראויים", אבל הבינה בשלב מספיק מוקדם "ששולחן הכתיבה — ולא ההכרעה המספקת של חיי האהבה — הוא שיכול להציל חיים".</a:t>
            </a:r>
          </a:p>
          <a:p>
            <a:endParaRPr lang="he-IL" sz="1200" b="1" dirty="0" smtClean="0"/>
          </a:p>
          <a:p>
            <a:r>
              <a:rPr lang="he-IL" sz="1400" b="1" dirty="0" err="1" smtClean="0"/>
              <a:t>היקשרויות</a:t>
            </a:r>
            <a:r>
              <a:rPr lang="he-IL" sz="1400" b="1" dirty="0" smtClean="0"/>
              <a:t> עזות / </a:t>
            </a:r>
            <a:r>
              <a:rPr lang="he-IL" sz="1400" b="1" dirty="0" err="1" smtClean="0"/>
              <a:t>ויוויאן</a:t>
            </a:r>
            <a:r>
              <a:rPr lang="he-IL" sz="1400" b="1" dirty="0" smtClean="0"/>
              <a:t> </a:t>
            </a:r>
            <a:r>
              <a:rPr lang="he-IL" sz="1400" b="1" dirty="0" err="1" smtClean="0"/>
              <a:t>גורניק</a:t>
            </a:r>
            <a:r>
              <a:rPr lang="he-IL" sz="1400" b="1" dirty="0" smtClean="0"/>
              <a:t>. </a:t>
            </a:r>
            <a:r>
              <a:rPr lang="he-IL" sz="1400" b="1" dirty="0" err="1" smtClean="0"/>
              <a:t>תירגמה</a:t>
            </a:r>
            <a:r>
              <a:rPr lang="he-IL" sz="1400" b="1" dirty="0" smtClean="0"/>
              <a:t> מאנגלית: רעות בן יעקב. הוצאת תשע נשמות, 208 עמודים, 98 שקלים</a:t>
            </a:r>
            <a:endParaRPr lang="he-IL" sz="1400" b="1" dirty="0"/>
          </a:p>
        </p:txBody>
      </p:sp>
    </p:spTree>
    <p:extLst>
      <p:ext uri="{BB962C8B-B14F-4D97-AF65-F5344CB8AC3E}">
        <p14:creationId xmlns:p14="http://schemas.microsoft.com/office/powerpoint/2010/main" val="1570738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5122" name="Picture 2" descr="עטיפ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3" y="3451411"/>
            <a:ext cx="1944631" cy="32518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עט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306" y="162392"/>
            <a:ext cx="2248833" cy="34324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86871"/>
            <a:ext cx="6024282" cy="3293209"/>
          </a:xfrm>
          <a:prstGeom prst="rect">
            <a:avLst/>
          </a:prstGeom>
          <a:pattFill prst="smConfetti">
            <a:fgClr>
              <a:schemeClr val="accent6">
                <a:lumMod val="75000"/>
              </a:schemeClr>
            </a:fgClr>
            <a:bgClr>
              <a:schemeClr val="bg1"/>
            </a:bgClr>
          </a:pattFill>
        </p:spPr>
        <p:txBody>
          <a:bodyPr wrap="square" rtlCol="1">
            <a:spAutoFit/>
          </a:bodyPr>
          <a:lstStyle/>
          <a:p>
            <a:r>
              <a:rPr lang="he-IL" sz="1200" b="1" dirty="0" smtClean="0"/>
              <a:t>רענן וחדשני יותר ממשוררים צעירים רבים</a:t>
            </a:r>
          </a:p>
          <a:p>
            <a:r>
              <a:rPr lang="he-IL" sz="1200" b="1" dirty="0" smtClean="0"/>
              <a:t>עפרי אילני, היסטוריון ומבקר ב"הארץ"</a:t>
            </a:r>
          </a:p>
          <a:p>
            <a:endParaRPr lang="he-IL" sz="1200" b="1" dirty="0" smtClean="0"/>
          </a:p>
          <a:p>
            <a:r>
              <a:rPr lang="he-IL" sz="1200" b="1" dirty="0" smtClean="0"/>
              <a:t>על עטיפת אוסף השירים של אהרן שבתאי מופיעות תמונות של המשורר מתקופות שונות בחייו. פעם הוא נראה כמו נביא זעם פוליטי, פעם כמו קיבוצניק שזוף, פעם כמו אינטלקטואל מזהיר ופעם כמו שוטה קדוש. הקולאז' הזה מייצג את מגוון הפרצופים המרהיב המתגלם בשירתו של שבתאי, שפועל בזירת השירה המקומית כבר כמעט 60 שנה, ונותר רענן וחדשני יותר ממשוררים צעירים רבים. המבחר מאפשר ליהנות מהטובים במחזורי השירה של שבתאי; ללוות אותו גם בספריו הקנוניים כמו "הפואמה הביתית" (1976) וגם באלה שעוררו בזמנו סקנדל, כמו "בגין" (1986), שבו פנה אל הלאומיות היהודית, "זיוה" (1990) החשקני ו"פוליטיקה" (1999) </a:t>
            </a:r>
            <a:r>
              <a:rPr lang="he-IL" sz="1200" b="1" dirty="0" err="1" smtClean="0"/>
              <a:t>הסוציאליסטי־רדיקלי</a:t>
            </a:r>
            <a:r>
              <a:rPr lang="he-IL" sz="1200" b="1" dirty="0" smtClean="0"/>
              <a:t>. בחלק האחרון של הספר מופיעים שירים שנכתבו בשנים האחרונות, המשלבים בין ארציות, תאוות חיים ועומק פילוסופי. כזה הוא למשל השיר "עזוב את השירה": "חבל על הזמן, / עזוב את השירה / ורדוף אחרי / אחותה הקטנה, / השתקנית / שברחה מהבית / בלי מזוודה, / וקנה לה פיתה".</a:t>
            </a:r>
          </a:p>
          <a:p>
            <a:endParaRPr lang="he-IL" sz="1200" b="1" dirty="0" smtClean="0"/>
          </a:p>
          <a:p>
            <a:r>
              <a:rPr lang="he-IL" sz="1400" b="1" dirty="0" smtClean="0"/>
              <a:t>מבחר ושירים חדשים 1966 – 2021 / אהרן שבתאי. הוצאת עם עובד, 468 עמודים, 92 שקלים</a:t>
            </a:r>
            <a:endParaRPr lang="he-IL" sz="1400" b="1" dirty="0"/>
          </a:p>
        </p:txBody>
      </p:sp>
      <p:sp>
        <p:nvSpPr>
          <p:cNvPr id="3" name="TextBox 2"/>
          <p:cNvSpPr txBox="1"/>
          <p:nvPr/>
        </p:nvSpPr>
        <p:spPr>
          <a:xfrm>
            <a:off x="2375647" y="3639671"/>
            <a:ext cx="6606988" cy="3293209"/>
          </a:xfrm>
          <a:prstGeom prst="rect">
            <a:avLst/>
          </a:prstGeom>
          <a:pattFill prst="smConfetti">
            <a:fgClr>
              <a:schemeClr val="accent6">
                <a:lumMod val="75000"/>
              </a:schemeClr>
            </a:fgClr>
            <a:bgClr>
              <a:schemeClr val="bg1"/>
            </a:bgClr>
          </a:pattFill>
        </p:spPr>
        <p:txBody>
          <a:bodyPr wrap="square" rtlCol="1">
            <a:spAutoFit/>
          </a:bodyPr>
          <a:lstStyle/>
          <a:p>
            <a:r>
              <a:rPr lang="he-IL" sz="1200" b="1" dirty="0" smtClean="0"/>
              <a:t>סופרת שהופכת את הקריאה לאירוע</a:t>
            </a:r>
          </a:p>
          <a:p>
            <a:r>
              <a:rPr lang="he-IL" sz="1200" b="1" dirty="0" smtClean="0"/>
              <a:t>יוני ליבנה, מבקר ב"ידיעות אחרונות"</a:t>
            </a:r>
          </a:p>
          <a:p>
            <a:endParaRPr lang="he-IL" sz="1200" b="1" dirty="0" smtClean="0"/>
          </a:p>
          <a:p>
            <a:r>
              <a:rPr lang="he-IL" sz="1200" b="1" dirty="0" smtClean="0"/>
              <a:t>"הוא נעמד באמצע הכיכר, גורר עמו חרוט נייר ענקי, ועלה עליו ולחץ עליו בגופו הזעיר... רבים </a:t>
            </a:r>
            <a:r>
              <a:rPr lang="he-IL" sz="1200" b="1" dirty="0" err="1" smtClean="0"/>
              <a:t>מאיתנו</a:t>
            </a:r>
            <a:r>
              <a:rPr lang="he-IL" sz="1200" b="1" dirty="0" smtClean="0"/>
              <a:t> מתו, נחנקו מן הקולות שלא הכירו או ממנת יתר של דיבור. מעטים ניצלו מאותה סופת דיבור פתאומית. אני הייתי אחד מהם. לא באמת ניצלנו. שאם לא כן, למה המשכנו, שנים לפני שמתנו, לדבר מתוך חרוט של נייר בלבד?". "אתנחתא לנביחות", קובץ הסיפורים הקצרים והקצרצרים של </a:t>
            </a:r>
            <a:r>
              <a:rPr lang="he-IL" sz="1200" b="1" dirty="0" err="1" smtClean="0"/>
              <a:t>שייח'ה</a:t>
            </a:r>
            <a:r>
              <a:rPr lang="he-IL" sz="1200" b="1" dirty="0" smtClean="0"/>
              <a:t> חוסיין </a:t>
            </a:r>
            <a:r>
              <a:rPr lang="he-IL" sz="1200" b="1" dirty="0" err="1" smtClean="0"/>
              <a:t>חליווא</a:t>
            </a:r>
            <a:r>
              <a:rPr lang="he-IL" sz="1200" b="1" dirty="0" smtClean="0"/>
              <a:t>, השאיר עליי רושם עז. </a:t>
            </a:r>
            <a:r>
              <a:rPr lang="he-IL" sz="1200" b="1" dirty="0" err="1" smtClean="0"/>
              <a:t>לחליווא</a:t>
            </a:r>
            <a:r>
              <a:rPr lang="he-IL" sz="1200" b="1" dirty="0" smtClean="0"/>
              <a:t>, סופרת ומשוררת פלסטינית החיה ביפו, יש יכולת להפוך קריאה לאירוע. לגרום לנו לדמיין, למשל, את הנייר המודפס שאנחנו קוראים כחרוט נייר ענקי שסופח לתוכו קולות גנובים, או לחבר בין עולם ספרותי שמזכיר לפעמים את סיפורי </a:t>
            </a:r>
            <a:r>
              <a:rPr lang="he-IL" sz="1200" b="1" dirty="0" err="1" smtClean="0"/>
              <a:t>את"א</a:t>
            </a:r>
            <a:r>
              <a:rPr lang="he-IL" sz="1200" b="1" dirty="0" smtClean="0"/>
              <a:t> הופמן הרומנטיים, האפלים וההזויים ובין מציאות עכשווית ואלימה. סיפורי הקובץ מצליחים להצביע על אימה ודיכוי שלמדנו לקבל כעניין </a:t>
            </a:r>
            <a:r>
              <a:rPr lang="he-IL" sz="1200" b="1" dirty="0" err="1" smtClean="0"/>
              <a:t>יום־יומי</a:t>
            </a:r>
            <a:r>
              <a:rPr lang="he-IL" sz="1200" b="1" dirty="0" smtClean="0"/>
              <a:t>, כחוק טבע, ולשוות להם פנים חדשות, פנטסטיות. "ואני", מספר אחד מגיבורי הסיפורים, "עברתי את שער בית הקברות ונעלמתי בין הקברים הבלועים בחשיכה". כמה מוזר, להרף עין, לחוות גם היעלמות כזאת. בלשון עבר, כמשהו שהיה, נשכח ומתרחש בזה הרגע.</a:t>
            </a:r>
          </a:p>
          <a:p>
            <a:endParaRPr lang="he-IL" sz="1200" b="1" dirty="0" smtClean="0"/>
          </a:p>
          <a:p>
            <a:r>
              <a:rPr lang="he-IL" sz="1400" b="1" dirty="0" smtClean="0"/>
              <a:t>אתנחתא לנביחות / </a:t>
            </a:r>
            <a:r>
              <a:rPr lang="he-IL" sz="1400" b="1" dirty="0" err="1" smtClean="0"/>
              <a:t>שייח'ה</a:t>
            </a:r>
            <a:r>
              <a:rPr lang="he-IL" sz="1400" b="1" dirty="0" smtClean="0"/>
              <a:t> </a:t>
            </a:r>
            <a:r>
              <a:rPr lang="he-IL" sz="1400" b="1" dirty="0" err="1" smtClean="0"/>
              <a:t>חליווא</a:t>
            </a:r>
            <a:r>
              <a:rPr lang="he-IL" sz="1400" b="1" dirty="0" smtClean="0"/>
              <a:t>. </a:t>
            </a:r>
            <a:r>
              <a:rPr lang="he-IL" sz="1400" b="1" dirty="0" err="1" smtClean="0"/>
              <a:t>תירגמה</a:t>
            </a:r>
            <a:r>
              <a:rPr lang="he-IL" sz="1400" b="1" dirty="0" smtClean="0"/>
              <a:t> מערבית: אילנה </a:t>
            </a:r>
            <a:r>
              <a:rPr lang="he-IL" sz="1400" b="1" dirty="0" err="1" smtClean="0"/>
              <a:t>המרמן</a:t>
            </a:r>
            <a:r>
              <a:rPr lang="he-IL" sz="1400" b="1" dirty="0" smtClean="0"/>
              <a:t>. הוצאת אפיק, 68 עמודים, 74 שקלים</a:t>
            </a:r>
            <a:endParaRPr lang="he-IL" sz="1400" b="1" dirty="0"/>
          </a:p>
        </p:txBody>
      </p:sp>
    </p:spTree>
    <p:extLst>
      <p:ext uri="{BB962C8B-B14F-4D97-AF65-F5344CB8AC3E}">
        <p14:creationId xmlns:p14="http://schemas.microsoft.com/office/powerpoint/2010/main" val="2600421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Dmnd">
          <a:fgClr>
            <a:schemeClr val="accent2">
              <a:lumMod val="75000"/>
            </a:schemeClr>
          </a:fgClr>
          <a:bgClr>
            <a:schemeClr val="bg1"/>
          </a:bgClr>
        </a:pattFill>
        <a:effectLst/>
      </p:bgPr>
    </p:bg>
    <p:spTree>
      <p:nvGrpSpPr>
        <p:cNvPr id="1" name=""/>
        <p:cNvGrpSpPr/>
        <p:nvPr/>
      </p:nvGrpSpPr>
      <p:grpSpPr>
        <a:xfrm>
          <a:off x="0" y="0"/>
          <a:ext cx="0" cy="0"/>
          <a:chOff x="0" y="0"/>
          <a:chExt cx="0" cy="0"/>
        </a:xfrm>
      </p:grpSpPr>
      <p:pic>
        <p:nvPicPr>
          <p:cNvPr id="6146" name="Picture 2" descr="עטיפה"/>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3113" y="89647"/>
            <a:ext cx="2015718" cy="33707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עטיפ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962" y="3415553"/>
            <a:ext cx="1971435" cy="32966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328" y="3442447"/>
            <a:ext cx="6606989" cy="3293209"/>
          </a:xfrm>
          <a:prstGeom prst="rect">
            <a:avLst/>
          </a:prstGeom>
          <a:noFill/>
        </p:spPr>
        <p:txBody>
          <a:bodyPr wrap="square" rtlCol="1">
            <a:spAutoFit/>
          </a:bodyPr>
          <a:lstStyle/>
          <a:p>
            <a:r>
              <a:rPr lang="he-IL" sz="1200" b="1" dirty="0" smtClean="0"/>
              <a:t>סיפור מסע אנושי מענג ומשעשע</a:t>
            </a:r>
          </a:p>
          <a:p>
            <a:r>
              <a:rPr lang="he-IL" sz="1200" b="1" dirty="0" smtClean="0"/>
              <a:t>שמואל </a:t>
            </a:r>
            <a:r>
              <a:rPr lang="he-IL" sz="1200" b="1" dirty="0" err="1" smtClean="0"/>
              <a:t>פאוסט</a:t>
            </a:r>
            <a:r>
              <a:rPr lang="he-IL" sz="1200" b="1" dirty="0" smtClean="0"/>
              <a:t>, עורך מדור הספרים ב"מקור ראשון"</a:t>
            </a:r>
          </a:p>
          <a:p>
            <a:endParaRPr lang="he-IL" sz="1200" b="1" dirty="0" smtClean="0"/>
          </a:p>
          <a:p>
            <a:r>
              <a:rPr lang="he-IL" sz="1200" b="1" dirty="0" smtClean="0"/>
              <a:t>הספר המהנה ביותר שקראתי השנה אמור היה להיות משעמם ביותר למי שאינו ארכיאולוג או היסטוריון. הוא דן בשורה של ממצאים ארכיאולוגיים, מחקרים נוקדניים ומחלוקות אקדמיות, אלא שמחבריו, איל חלפון ורן ברקאי, השכילו לרקוח מהחומרים האלה סיפור מסע אנושי מרתק, מענג ומשעשע. "היו פה לפנינו" — זה ממש פה. מרמת הגולן, דרך מערב השומרון ועד לים המלח. כל </a:t>
            </a:r>
            <a:r>
              <a:rPr lang="he-IL" sz="1200" b="1" dirty="0" err="1" smtClean="0"/>
              <a:t>הפרה־היסטוריה</a:t>
            </a:r>
            <a:r>
              <a:rPr lang="he-IL" sz="1200" b="1" dirty="0" smtClean="0"/>
              <a:t> האנושית בקליפת אגוז ששמה מדינת ישראל — ציר תנועה בינלאומי עתיק יומין. </a:t>
            </a:r>
            <a:r>
              <a:rPr lang="he-IL" sz="1200" b="1" dirty="0" err="1" smtClean="0"/>
              <a:t>פה־פה</a:t>
            </a:r>
            <a:r>
              <a:rPr lang="he-IL" sz="1200" b="1" dirty="0" smtClean="0"/>
              <a:t>, צפונית לכנרת, כבר השאירו </a:t>
            </a:r>
            <a:r>
              <a:rPr lang="he-IL" sz="1200" b="1" dirty="0" err="1" smtClean="0"/>
              <a:t>פיקניקאים</a:t>
            </a:r>
            <a:r>
              <a:rPr lang="he-IL" sz="1200" b="1" dirty="0" smtClean="0"/>
              <a:t> קדמונים את העדות המוקדמת ביותר בעולם לשימוש באש. מלבד הכתיבה המשובחת ונגיעות ההומור, משכה את לבי במיוחד התמקדותם של המחברים במענה התרבותי והטקסי העתיק לרבות מהשאלות המדעיות שעלו בעקבות הממצאים בשטח. מה פשר מעגלי האבן העצומים ולמה להשקיע בייצור כלי מתכת שאין להם שימוש? מתברר שלא הכל ניתן להסבר במונחי הישרדות פיזית, והצורך האנושי התרבותי, הדתי והרוחני גובר פעמים רבות על זה המעשי. ואולי המיקום של כל זה בארץ ישראל גם הוא אינו תלוי אך ורק בהיותה מעבר יבשתי נחוץ.</a:t>
            </a:r>
          </a:p>
          <a:p>
            <a:endParaRPr lang="he-IL" sz="1200" b="1" dirty="0" smtClean="0"/>
          </a:p>
          <a:p>
            <a:r>
              <a:rPr lang="he-IL" sz="1400" b="1" dirty="0" smtClean="0"/>
              <a:t>היו פה לפנינו: ארץ ישראל. מיליון השנים הראשונות / איל חלפון ורן ברקאי. הוצאת כנרת, זמורה, דביר, 221 עמודים, 98 שקלים</a:t>
            </a:r>
            <a:endParaRPr lang="he-IL" sz="1400" b="1" dirty="0"/>
          </a:p>
        </p:txBody>
      </p:sp>
      <p:sp>
        <p:nvSpPr>
          <p:cNvPr id="3" name="TextBox 2"/>
          <p:cNvSpPr txBox="1"/>
          <p:nvPr/>
        </p:nvSpPr>
        <p:spPr>
          <a:xfrm>
            <a:off x="2339788" y="134471"/>
            <a:ext cx="6678706" cy="3293209"/>
          </a:xfrm>
          <a:prstGeom prst="rect">
            <a:avLst/>
          </a:prstGeom>
          <a:noFill/>
        </p:spPr>
        <p:txBody>
          <a:bodyPr wrap="square" rtlCol="1">
            <a:spAutoFit/>
          </a:bodyPr>
          <a:lstStyle/>
          <a:p>
            <a:r>
              <a:rPr lang="he-IL" sz="1200" b="1" dirty="0" smtClean="0"/>
              <a:t>מבוא פילוסופי שהוא גם מותחן סוער</a:t>
            </a:r>
          </a:p>
          <a:p>
            <a:r>
              <a:rPr lang="he-IL" sz="1200" b="1" dirty="0" smtClean="0"/>
              <a:t>איתמר </a:t>
            </a:r>
            <a:r>
              <a:rPr lang="he-IL" sz="1200" b="1" dirty="0" err="1" smtClean="0"/>
              <a:t>בן־עמי</a:t>
            </a:r>
            <a:r>
              <a:rPr lang="he-IL" sz="1200" b="1" dirty="0" smtClean="0"/>
              <a:t>, מבקר ב"הארץ"</a:t>
            </a:r>
          </a:p>
          <a:p>
            <a:endParaRPr lang="he-IL" sz="1200" b="1" dirty="0" smtClean="0"/>
          </a:p>
          <a:p>
            <a:r>
              <a:rPr lang="he-IL" sz="1200" b="1" dirty="0" smtClean="0"/>
              <a:t>"זמן הקוסמים" הוא מעין מבוא למחשבתם של ולטר בנימין, מרטין היידגר, ארנסט </a:t>
            </a:r>
            <a:r>
              <a:rPr lang="he-IL" sz="1200" b="1" dirty="0" err="1" smtClean="0"/>
              <a:t>קסירר</a:t>
            </a:r>
            <a:r>
              <a:rPr lang="he-IL" sz="1200" b="1" dirty="0" smtClean="0"/>
              <a:t> ולודוויג </a:t>
            </a:r>
            <a:r>
              <a:rPr lang="he-IL" sz="1200" b="1" dirty="0" err="1" smtClean="0"/>
              <a:t>ויטגנשטיין</a:t>
            </a:r>
            <a:r>
              <a:rPr lang="he-IL" sz="1200" b="1" dirty="0" smtClean="0"/>
              <a:t> — שבעת ובעונה אחת נקרא גם כמותחן סוער. הספר מציג את סיפור חייהם המוטרף של קוסמי המחשבה הללו ברפובליקת </a:t>
            </a:r>
            <a:r>
              <a:rPr lang="he-IL" sz="1200" b="1" dirty="0" err="1" smtClean="0"/>
              <a:t>ויימאר</a:t>
            </a:r>
            <a:r>
              <a:rPr lang="he-IL" sz="1200" b="1" dirty="0" smtClean="0"/>
              <a:t> — מקום שהתנדנד תדיר על </a:t>
            </a:r>
            <a:r>
              <a:rPr lang="he-IL" sz="1200" b="1" dirty="0" err="1" smtClean="0"/>
              <a:t>סיפה</a:t>
            </a:r>
            <a:r>
              <a:rPr lang="he-IL" sz="1200" b="1" dirty="0" smtClean="0"/>
              <a:t> של תהום. בנימין מוצג באור מעט נבזי — יצור חסר אוריינטציה שמצליח איכשהו לבזבז את כל כספו, להיות במקום </a:t>
            </a:r>
            <a:r>
              <a:rPr lang="he-IL" sz="1200" b="1" dirty="0" err="1" smtClean="0"/>
              <a:t>הלא־נכון</a:t>
            </a:r>
            <a:r>
              <a:rPr lang="he-IL" sz="1200" b="1" dirty="0" smtClean="0"/>
              <a:t> בזמן </a:t>
            </a:r>
            <a:r>
              <a:rPr lang="he-IL" sz="1200" b="1" dirty="0" err="1" smtClean="0"/>
              <a:t>הלא־נכון</a:t>
            </a:r>
            <a:r>
              <a:rPr lang="he-IL" sz="1200" b="1" dirty="0" smtClean="0"/>
              <a:t>, להתאהב בנשים מפוקפקות, ולנצל בשיטתיות את כל חבריו. היידגר מוצג כנבל — מוח אדיר והרסני, שנע בין ניהיליזם מוחלט ובין אמונה יוקדת בייעוד רוחני נסתר מעין, ועל הדרך מנסה לקדם את הקריירה שלו. </a:t>
            </a:r>
            <a:r>
              <a:rPr lang="he-IL" sz="1200" b="1" dirty="0" err="1" smtClean="0"/>
              <a:t>קסירר</a:t>
            </a:r>
            <a:r>
              <a:rPr lang="he-IL" sz="1200" b="1" dirty="0" smtClean="0"/>
              <a:t> מתואר כאדם הנורמלי האחרון בגרמניה — העולם סביבו משתגע וקורס, אך הוא מנסה בכל כוחו להיאחז בכל שבב של נורמליות. האמפתיה מתעוררת בלבו של הקורא כלפי </a:t>
            </a:r>
            <a:r>
              <a:rPr lang="he-IL" sz="1200" b="1" dirty="0" err="1" smtClean="0"/>
              <a:t>ויטגנשטיין</a:t>
            </a:r>
            <a:r>
              <a:rPr lang="he-IL" sz="1200" b="1" dirty="0" smtClean="0"/>
              <a:t>, שוויתר על הונה של משפחתו, שהוערך במיליארדים, כדי להפוך למורה או לפחות לגנן. אף על פי שהכריז בפה מלא וניסה לשכנע ללא הצלחה את כל מוריו, או לפחות את עצמו, שהפילוסופיה אינה רלוונטית בשום פנים ואופן לחיים — מצא את עצמו אנוס לתרום לה תרומות מכריעות.</a:t>
            </a:r>
          </a:p>
          <a:p>
            <a:endParaRPr lang="he-IL" sz="1200" b="1" dirty="0" smtClean="0"/>
          </a:p>
          <a:p>
            <a:r>
              <a:rPr lang="he-IL" sz="1400" b="1" dirty="0" smtClean="0"/>
              <a:t>זמן הקוסמים: העשור הגדול של הפילוסופיה, 1929–1919 / וולפרם </a:t>
            </a:r>
            <a:r>
              <a:rPr lang="he-IL" sz="1400" b="1" dirty="0" err="1" smtClean="0"/>
              <a:t>איילנברגר</a:t>
            </a:r>
            <a:r>
              <a:rPr lang="he-IL" sz="1400" b="1" dirty="0" smtClean="0"/>
              <a:t>. תירגם מגרמנית: אביעד שטיר, הוצאת ספרי עליית הגג וידיעות ספרים, 392 עמודים, 118 שקלים</a:t>
            </a:r>
            <a:endParaRPr lang="he-IL" sz="1400" b="1" dirty="0"/>
          </a:p>
        </p:txBody>
      </p:sp>
    </p:spTree>
    <p:extLst>
      <p:ext uri="{BB962C8B-B14F-4D97-AF65-F5344CB8AC3E}">
        <p14:creationId xmlns:p14="http://schemas.microsoft.com/office/powerpoint/2010/main" val="386014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75000"/>
            </a:schemeClr>
          </a:fgClr>
          <a:bgClr>
            <a:schemeClr val="bg1"/>
          </a:bgClr>
        </a:pattFill>
        <a:effectLst/>
      </p:bgPr>
    </p:bg>
    <p:spTree>
      <p:nvGrpSpPr>
        <p:cNvPr id="1" name=""/>
        <p:cNvGrpSpPr/>
        <p:nvPr/>
      </p:nvGrpSpPr>
      <p:grpSpPr>
        <a:xfrm>
          <a:off x="0" y="0"/>
          <a:ext cx="0" cy="0"/>
          <a:chOff x="0" y="0"/>
          <a:chExt cx="0" cy="0"/>
        </a:xfrm>
      </p:grpSpPr>
      <p:pic>
        <p:nvPicPr>
          <p:cNvPr id="7170" name="Picture 2" descr="עטיפ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761" y="242046"/>
            <a:ext cx="2047884" cy="34245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עט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3" y="3334870"/>
            <a:ext cx="2008960" cy="33594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540" y="233082"/>
            <a:ext cx="6589059" cy="3662541"/>
          </a:xfrm>
          <a:prstGeom prst="rect">
            <a:avLst/>
          </a:prstGeom>
          <a:noFill/>
        </p:spPr>
        <p:txBody>
          <a:bodyPr wrap="square" rtlCol="1">
            <a:spAutoFit/>
          </a:bodyPr>
          <a:lstStyle/>
          <a:p>
            <a:r>
              <a:rPr lang="he-IL" sz="1200" b="1" dirty="0" smtClean="0"/>
              <a:t>יצירת מופת נדירה</a:t>
            </a:r>
          </a:p>
          <a:p>
            <a:r>
              <a:rPr lang="he-IL" sz="1200" b="1" dirty="0" smtClean="0"/>
              <a:t>בני </a:t>
            </a:r>
            <a:r>
              <a:rPr lang="he-IL" sz="1200" b="1" dirty="0" err="1" smtClean="0"/>
              <a:t>ציפר</a:t>
            </a:r>
            <a:r>
              <a:rPr lang="he-IL" sz="1200" b="1" dirty="0" smtClean="0"/>
              <a:t>, עורך מוסף "תרבות וספרות" של "הארץ"</a:t>
            </a:r>
          </a:p>
          <a:p>
            <a:endParaRPr lang="he-IL" sz="1200" b="1" dirty="0" smtClean="0"/>
          </a:p>
          <a:p>
            <a:r>
              <a:rPr lang="he-IL" sz="1200" b="1" dirty="0" smtClean="0"/>
              <a:t>אחיה הצעיר של הנסיכה אנה </a:t>
            </a:r>
            <a:r>
              <a:rPr lang="he-IL" sz="1200" b="1" dirty="0" err="1" smtClean="0"/>
              <a:t>קומננה</a:t>
            </a:r>
            <a:r>
              <a:rPr lang="he-IL" sz="1200" b="1" dirty="0" smtClean="0"/>
              <a:t> (1083–1153), יוחנן, זכה לעלות על כס המלכות של ביזנטיון, ופסיפס מפורסם ששרד בכנסיית החוכמה הקדושה באיסטנבול, הלוא היא איה סופיה, מציג אותו ואת רעייתו ההונגרייה אירנה. אנה עצמה, שקשרה נגד אחיה בטענה שהמלוכה מגיעה לה בדין, הוגלתה למנזר ושמה היה נמחק מההיסטוריה אלמלא ניצלה את שנות ההסגר שלה לכתיבת יצירת מופת נדירה — "</a:t>
            </a:r>
            <a:r>
              <a:rPr lang="he-IL" sz="1200" b="1" dirty="0" err="1" smtClean="0"/>
              <a:t>האלקסיאדה</a:t>
            </a:r>
            <a:r>
              <a:rPr lang="he-IL" sz="1200" b="1" dirty="0" smtClean="0"/>
              <a:t>", הכתובה יוונית בנוסח האיליאדה והאודיסיאה של הומרוס, ומתארת את תולדותיה של ביזנטיון בימיו של אביה, הקיסר </a:t>
            </a:r>
            <a:r>
              <a:rPr lang="he-IL" sz="1200" b="1" dirty="0" err="1" smtClean="0"/>
              <a:t>אלקסיוס</a:t>
            </a:r>
            <a:r>
              <a:rPr lang="he-IL" sz="1200" b="1" dirty="0" smtClean="0"/>
              <a:t>, את מלחמותיו ואת הישגיו בעידן של </a:t>
            </a:r>
            <a:r>
              <a:rPr lang="he-IL" sz="1200" b="1" dirty="0" err="1" smtClean="0"/>
              <a:t>אי־ודאות</a:t>
            </a:r>
            <a:r>
              <a:rPr lang="he-IL" sz="1200" b="1" dirty="0" smtClean="0"/>
              <a:t> ואנדרלמוסיה, כשהאימפריה הביזנטית מאוימת מצד אחד על ידי </a:t>
            </a:r>
            <a:r>
              <a:rPr lang="he-IL" sz="1200" b="1" dirty="0" err="1" smtClean="0"/>
              <a:t>האיסלאם</a:t>
            </a:r>
            <a:r>
              <a:rPr lang="he-IL" sz="1200" b="1" dirty="0" smtClean="0"/>
              <a:t> ומצד אחר על ידי האחים הקתולים מאירופה, שבזזו אותה והחלישו אותה בעת מסע הצלב הראשון. עליהם נוספו כיתות כפירה נוצריות ובראשן </a:t>
            </a:r>
            <a:r>
              <a:rPr lang="he-IL" sz="1200" b="1" dirty="0" err="1" smtClean="0"/>
              <a:t>הבוגומילים</a:t>
            </a:r>
            <a:r>
              <a:rPr lang="he-IL" sz="1200" b="1" dirty="0" smtClean="0"/>
              <a:t>, שתבעו לעצמן עצמאות מהכנסייה. כמה נשים בהיסטוריה עוד כתבו יצירות שאפתניות כאלה? לכמה עוד נשים ואנשים בכלל בשחר האלף השני היו עומק היריעה האינטלקטואלית ורוחב ההשכלה להעמיד פואמת ענק כזאת המשתרעת — בעברית — על כ–500 עמודים? שי אשל, דוקטור להיסטוריה ביזנטית ואיש הספרייה הלאומית, תירגם את "</a:t>
            </a:r>
            <a:r>
              <a:rPr lang="he-IL" sz="1200" b="1" dirty="0" err="1" smtClean="0"/>
              <a:t>האלקסיאדה</a:t>
            </a:r>
            <a:r>
              <a:rPr lang="he-IL" sz="1200" b="1" dirty="0" smtClean="0"/>
              <a:t>" לעברית עכשווית, וכך היא נקראת בשטף ובעניין גדול.</a:t>
            </a:r>
          </a:p>
          <a:p>
            <a:endParaRPr lang="he-IL" sz="1200" b="1" dirty="0" smtClean="0"/>
          </a:p>
          <a:p>
            <a:r>
              <a:rPr lang="he-IL" sz="1400" b="1" dirty="0" err="1" smtClean="0"/>
              <a:t>האלָקְֶסִיאָדָה</a:t>
            </a:r>
            <a:r>
              <a:rPr lang="he-IL" sz="1400" b="1" dirty="0" smtClean="0"/>
              <a:t> / אָנה </a:t>
            </a:r>
            <a:r>
              <a:rPr lang="he-IL" sz="1400" b="1" dirty="0" err="1" smtClean="0"/>
              <a:t>קוֹמְנֵנָה</a:t>
            </a:r>
            <a:r>
              <a:rPr lang="he-IL" sz="1400" b="1" dirty="0" smtClean="0"/>
              <a:t>. תירגם מיוונית: שי אשל.</a:t>
            </a:r>
          </a:p>
          <a:p>
            <a:r>
              <a:rPr lang="he-IL" sz="1400" b="1" dirty="0" smtClean="0"/>
              <a:t> הוצאת כרמל, 512 עמודים, 149 שקלים</a:t>
            </a:r>
            <a:endParaRPr lang="he-IL" sz="1400" b="1" dirty="0"/>
          </a:p>
        </p:txBody>
      </p:sp>
      <p:sp>
        <p:nvSpPr>
          <p:cNvPr id="3" name="TextBox 2"/>
          <p:cNvSpPr txBox="1"/>
          <p:nvPr/>
        </p:nvSpPr>
        <p:spPr>
          <a:xfrm>
            <a:off x="2483224" y="3749457"/>
            <a:ext cx="6463553" cy="3108543"/>
          </a:xfrm>
          <a:prstGeom prst="rect">
            <a:avLst/>
          </a:prstGeom>
          <a:noFill/>
        </p:spPr>
        <p:txBody>
          <a:bodyPr wrap="square" rtlCol="1">
            <a:spAutoFit/>
          </a:bodyPr>
          <a:lstStyle/>
          <a:p>
            <a:r>
              <a:rPr lang="he-IL" sz="1200" b="1" dirty="0" smtClean="0"/>
              <a:t>הספר הזה מלווה אותי בכל מקום</a:t>
            </a:r>
          </a:p>
          <a:p>
            <a:r>
              <a:rPr lang="he-IL" sz="1200" b="1" dirty="0" smtClean="0"/>
              <a:t>גיל טבת, מבקר ב"הארץ"</a:t>
            </a:r>
          </a:p>
          <a:p>
            <a:endParaRPr lang="he-IL" sz="1200" b="1" dirty="0" smtClean="0"/>
          </a:p>
          <a:p>
            <a:r>
              <a:rPr lang="he-IL" sz="1200" b="1" dirty="0" smtClean="0"/>
              <a:t>"מי באש: לאונרד כהן במלחמת יום כיפורים" מלווה אותי פיזית כבר כמה חודשים. בתמונות המפורסמות מהופעותיו של כהן בפני חיילים הוא נראה בדרך כלל כמי שנמצא בלב המדבר, אבל חלקים נכבדים מהסיפור מתרחשים הרחק משם. בעזרת יומן של כהן מאותם ימים, לצד עדויות ישנות וחדשות של מי שפגשו את הזמר </a:t>
            </a:r>
            <a:r>
              <a:rPr lang="he-IL" sz="1200" b="1" dirty="0" err="1" smtClean="0"/>
              <a:t>היהודי־קנדי</a:t>
            </a:r>
            <a:r>
              <a:rPr lang="he-IL" sz="1200" b="1" dirty="0" smtClean="0"/>
              <a:t> בביקור המשונה ההוא, משרטט מתי פרידמן את מסלול שהותו בישראל של כהן — שנחת בשדה התעופה בלוד בלי גיטרה, ובלי שום כוונה להגיע לחזית. מאז שקראתי את הספר אני מחפש את כהן בערב שבת, כשאני נוסע לבקר את אמי בהרצליה, שם עשה את הלילה הראשון בארץ אצל אשר ומרגלית שפגש בטיסה. בעת צפייה בסרט על משפחות טייסים בחיל האוויר בזמן המלחמה, אני מחפש בחומרי הארכיון את כהן, שהופיע גם בבסיסים עורפיים. ובשיטוט לילי בדיזנגוף נדמה לי שראיתי לרגע את כהן מנסה למצוא את רחל היפה, כדי לחדש את מה שהתחיל ביניהם בביקורו הקודם בארץ.</a:t>
            </a:r>
          </a:p>
          <a:p>
            <a:endParaRPr lang="he-IL" sz="1200" b="1" dirty="0" smtClean="0"/>
          </a:p>
          <a:p>
            <a:r>
              <a:rPr lang="he-IL" sz="1400" b="1" dirty="0" smtClean="0"/>
              <a:t>מי באש: לאונרד כהן במלחמת יום הכיפורים / מתי פרידמן. תירגם מאנגלית: אמיר צוקרמן. הוצאת כנרת, זמורה, דביר, 236 עמודים, 98 שקלים</a:t>
            </a:r>
            <a:endParaRPr lang="he-IL" sz="1400" b="1" dirty="0"/>
          </a:p>
        </p:txBody>
      </p:sp>
    </p:spTree>
    <p:extLst>
      <p:ext uri="{BB962C8B-B14F-4D97-AF65-F5344CB8AC3E}">
        <p14:creationId xmlns:p14="http://schemas.microsoft.com/office/powerpoint/2010/main" val="978405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mConfetti">
          <a:fgClr>
            <a:schemeClr val="accent4">
              <a:lumMod val="50000"/>
            </a:schemeClr>
          </a:fgClr>
          <a:bgClr>
            <a:schemeClr val="bg1"/>
          </a:bgClr>
        </a:pattFill>
        <a:effectLst/>
      </p:bgPr>
    </p:bg>
    <p:spTree>
      <p:nvGrpSpPr>
        <p:cNvPr id="1" name=""/>
        <p:cNvGrpSpPr/>
        <p:nvPr/>
      </p:nvGrpSpPr>
      <p:grpSpPr>
        <a:xfrm>
          <a:off x="0" y="0"/>
          <a:ext cx="0" cy="0"/>
          <a:chOff x="0" y="0"/>
          <a:chExt cx="0" cy="0"/>
        </a:xfrm>
      </p:grpSpPr>
      <p:pic>
        <p:nvPicPr>
          <p:cNvPr id="8194" name="Picture 2" descr="עטיפ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20" y="152400"/>
            <a:ext cx="1914845" cy="32020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חוצ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002" y="3442447"/>
            <a:ext cx="1960713" cy="32787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59106" y="170330"/>
            <a:ext cx="6759388" cy="3108543"/>
          </a:xfrm>
          <a:prstGeom prst="rect">
            <a:avLst/>
          </a:prstGeom>
          <a:noFill/>
        </p:spPr>
        <p:txBody>
          <a:bodyPr wrap="square" rtlCol="1">
            <a:spAutoFit/>
          </a:bodyPr>
          <a:lstStyle/>
          <a:p>
            <a:r>
              <a:rPr lang="he-IL" sz="1200" b="1" dirty="0" err="1" smtClean="0"/>
              <a:t>יפור</a:t>
            </a:r>
            <a:r>
              <a:rPr lang="he-IL" sz="1200" b="1" dirty="0" smtClean="0"/>
              <a:t> של תשוקה לספרות, לחיים ולמקום</a:t>
            </a:r>
          </a:p>
          <a:p>
            <a:r>
              <a:rPr lang="he-IL" sz="1200" b="1" dirty="0" smtClean="0"/>
              <a:t>תמר מרין, סופרת ואחת מעורכות כתב העת "מאזניים"</a:t>
            </a:r>
          </a:p>
          <a:p>
            <a:endParaRPr lang="he-IL" sz="1200" b="1" dirty="0" smtClean="0"/>
          </a:p>
          <a:p>
            <a:r>
              <a:rPr lang="he-IL" sz="1200" b="1" dirty="0" smtClean="0"/>
              <a:t>בתוך גל </a:t>
            </a:r>
            <a:r>
              <a:rPr lang="he-IL" sz="1200" b="1" dirty="0" err="1" smtClean="0"/>
              <a:t>הממוארים</a:t>
            </a:r>
            <a:r>
              <a:rPr lang="he-IL" sz="1200" b="1" dirty="0" smtClean="0"/>
              <a:t> השוטף את הזירה הספרותית המקומית בשנתיים האחרונות, </a:t>
            </a:r>
            <a:r>
              <a:rPr lang="he-IL" sz="1200" b="1" dirty="0" err="1" smtClean="0"/>
              <a:t>הממואר</a:t>
            </a:r>
            <a:r>
              <a:rPr lang="he-IL" sz="1200" b="1" dirty="0" smtClean="0"/>
              <a:t> של המשוררת והמתרגמת סיון בסקין, "שבעה ימים אביב בשנה", הוא אירוע יוצא דופן: סיפור חניכה ספרותית שאין בו ולו רגע אחד של רגשי גדלות סביב ההיעשות למשוררת, אלא דווקא התנערות, מודעת ומושכלת, מהבחירה בכתיבה כמקצוע: בסקין מעידה על עצמה שוב ושוב שהיא מהנדסת שכותבת רק בערב, ושבניגוד לסופרים ולמשוררים שנולדו לכתיבה, היא דווקא נולדה לקרוא. ובכל זאת, סיפור הקריאה של בסקין — הקריאה בעברה המשפחתי, בתולדות וילנה עיר הולדתה וכמובן בספרות שהשפיעה עליה — הוא אחד מסיפורי הפרוזה היפים שנתקלתי בהם לאחרונה. אף על פי שזה סיפור על הגירה וקשייה, ועל הצער והדיכאון שהיו מנת חלקם של כמה מאלה שנשארו מאחור, זה לא סיפור עצוב אלא סיפור אופטימי; סיפור של תשוקה לספרות, לחיים וגם למקום — לשתי המולדות, שלא רק את כאבן בסקין מבטאת </a:t>
            </a:r>
            <a:r>
              <a:rPr lang="he-IL" sz="1200" b="1" dirty="0" err="1" smtClean="0"/>
              <a:t>בממואר</a:t>
            </a:r>
            <a:r>
              <a:rPr lang="he-IL" sz="1200" b="1" dirty="0" smtClean="0"/>
              <a:t> שלה, כמו לאה גולדברג שרוחה מרחפת מעל הספר, אלא גם את יופיין, את רגעי החסד והאהבה שלהן.</a:t>
            </a:r>
          </a:p>
          <a:p>
            <a:endParaRPr lang="he-IL" sz="1200" b="1" dirty="0" smtClean="0"/>
          </a:p>
          <a:p>
            <a:r>
              <a:rPr lang="he-IL" sz="1400" b="1" dirty="0" smtClean="0"/>
              <a:t>שבעה ימים אביב בשנה: ממואר / סיון בסקין. הוצאת ה–21 והקיבוץ המאוחד, 140 עמודים, 64 שקלים</a:t>
            </a:r>
            <a:endParaRPr lang="he-IL" sz="1400" b="1" dirty="0"/>
          </a:p>
        </p:txBody>
      </p:sp>
      <p:sp>
        <p:nvSpPr>
          <p:cNvPr id="3" name="TextBox 2"/>
          <p:cNvSpPr txBox="1"/>
          <p:nvPr/>
        </p:nvSpPr>
        <p:spPr>
          <a:xfrm>
            <a:off x="304800" y="3254188"/>
            <a:ext cx="6373906" cy="3662541"/>
          </a:xfrm>
          <a:prstGeom prst="rect">
            <a:avLst/>
          </a:prstGeom>
          <a:noFill/>
        </p:spPr>
        <p:txBody>
          <a:bodyPr wrap="square" rtlCol="1">
            <a:spAutoFit/>
          </a:bodyPr>
          <a:lstStyle/>
          <a:p>
            <a:r>
              <a:rPr lang="he-IL" sz="1200" b="1" dirty="0" smtClean="0"/>
              <a:t>איש מדע שפותח אופקים חדשים</a:t>
            </a:r>
          </a:p>
          <a:p>
            <a:r>
              <a:rPr lang="he-IL" sz="1200" b="1" dirty="0" smtClean="0"/>
              <a:t>מאשה </a:t>
            </a:r>
            <a:r>
              <a:rPr lang="he-IL" sz="1200" b="1" dirty="0" err="1" smtClean="0"/>
              <a:t>צור־גלוזמן</a:t>
            </a:r>
            <a:r>
              <a:rPr lang="he-IL" sz="1200" b="1" dirty="0" smtClean="0"/>
              <a:t>, סופרת ומבקרת ב"הארץ"</a:t>
            </a:r>
          </a:p>
          <a:p>
            <a:endParaRPr lang="he-IL" sz="1200" b="1" dirty="0" smtClean="0"/>
          </a:p>
          <a:p>
            <a:r>
              <a:rPr lang="he-IL" sz="1200" b="1" dirty="0" smtClean="0"/>
              <a:t>באוקטובר 2017 נצפה מכדור הארץ </a:t>
            </a:r>
            <a:r>
              <a:rPr lang="he-IL" sz="1200" b="1" dirty="0" err="1" smtClean="0"/>
              <a:t>אומואמואה</a:t>
            </a:r>
            <a:r>
              <a:rPr lang="he-IL" sz="1200" b="1" dirty="0" smtClean="0"/>
              <a:t> — הגוף השמימי </a:t>
            </a:r>
            <a:r>
              <a:rPr lang="he-IL" sz="1200" b="1" dirty="0" err="1" smtClean="0"/>
              <a:t>הבין־כוכבי</a:t>
            </a:r>
            <a:r>
              <a:rPr lang="he-IL" sz="1200" b="1" dirty="0" smtClean="0"/>
              <a:t> הראשון. כלומר, כזה שהגיע מחוץ למערכת השמש שלנו. לפחות שש אנומליות תועדו בו, לרבות צורתו, האור שהחזיר והמסלול שעשה. בעוד שמדענים רבים הציעו תיאוריות שונות לכל אנומליה בנפרד, אבי לייב הציע תיאוריה שמסבירה את כולן: </a:t>
            </a:r>
            <a:r>
              <a:rPr lang="he-IL" sz="1200" b="1" dirty="0" err="1" smtClean="0"/>
              <a:t>אומואמואה</a:t>
            </a:r>
            <a:r>
              <a:rPr lang="he-IL" sz="1200" b="1" dirty="0" smtClean="0"/>
              <a:t>, על פי התיאוריה הזאת, היה גוף מלאכותי, אולי פסולת חללית של תרבות </a:t>
            </a:r>
            <a:r>
              <a:rPr lang="he-IL" sz="1200" b="1" dirty="0" err="1" smtClean="0"/>
              <a:t>חוצנית</a:t>
            </a:r>
            <a:r>
              <a:rPr lang="he-IL" sz="1200" b="1" dirty="0" smtClean="0"/>
              <a:t>. לייב, פרופסור </a:t>
            </a:r>
            <a:r>
              <a:rPr lang="he-IL" sz="1200" b="1" dirty="0" err="1" smtClean="0"/>
              <a:t>ישראלי־אמריקאי</a:t>
            </a:r>
            <a:r>
              <a:rPr lang="he-IL" sz="1200" b="1" dirty="0" smtClean="0"/>
              <a:t> לפיזיקה ולאסטרופיזיקה, פורש בספרו משנה סדורה ומסביר את הפרשנויות השונות להופעתו של </a:t>
            </a:r>
            <a:r>
              <a:rPr lang="he-IL" sz="1200" b="1" dirty="0" err="1" smtClean="0"/>
              <a:t>אומואמואה</a:t>
            </a:r>
            <a:r>
              <a:rPr lang="he-IL" sz="1200" b="1" dirty="0" smtClean="0"/>
              <a:t>. הגישה השלטת בעשורים האחרונים, </a:t>
            </a:r>
            <a:r>
              <a:rPr lang="he-IL" sz="1200" b="1" dirty="0" err="1" smtClean="0"/>
              <a:t>המגחיכה</a:t>
            </a:r>
            <a:r>
              <a:rPr lang="he-IL" sz="1200" b="1" dirty="0" smtClean="0"/>
              <a:t> את הרעיון של חיים אינטליגנטיים מחוץ לכדור הארץ, לא מרפה את ידיו, על אף הנזק שהיא עלולה לגרום לקריירה המזהירה שלו. כך גם נחשפת דבקותו של לייב בגישה הראויה לכל איש מדע: ענווה וסקרנות. לייב, שפרשנותו נתקלה בספקנות וחשדנות, מצליח לעשות ב"חוצן" את מה שכל חוקר מדעי אמור לעשות: לפתוח אופקים חדשים, להציע השערות פורצות דרך, ולחפש הוכחות אמפיריות שיתמכו בהשערותיו. את כל זה הוא עושה תוך הסתמכות על אמיתות מדעיות, כשהוא מציג את רעיונותיו באופן בהיר ונגיש, וכך מפקיע את הדיון ממגדל השן של האקדמיה, ומשתף את הציבור הרחב באחד הנושאים המעניינים של התקופה.</a:t>
            </a:r>
          </a:p>
          <a:p>
            <a:endParaRPr lang="he-IL" sz="1200" b="1" dirty="0" smtClean="0"/>
          </a:p>
          <a:p>
            <a:r>
              <a:rPr lang="he-IL" sz="1400" b="1" dirty="0" smtClean="0"/>
              <a:t>חוצן / אבי לייב. </a:t>
            </a:r>
            <a:r>
              <a:rPr lang="he-IL" sz="1400" b="1" dirty="0" err="1" smtClean="0"/>
              <a:t>תירגמה</a:t>
            </a:r>
            <a:r>
              <a:rPr lang="he-IL" sz="1400" b="1" dirty="0" smtClean="0"/>
              <a:t> מאנגלית: עידית שורר, הוצאת כנרת, זמורה, דביר, 2 25 עמודים, 98 שקלים</a:t>
            </a:r>
            <a:endParaRPr lang="he-IL" sz="1400" b="1" dirty="0"/>
          </a:p>
        </p:txBody>
      </p:sp>
    </p:spTree>
    <p:extLst>
      <p:ext uri="{BB962C8B-B14F-4D97-AF65-F5344CB8AC3E}">
        <p14:creationId xmlns:p14="http://schemas.microsoft.com/office/powerpoint/2010/main" val="3415221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chemeClr val="accent2">
              <a:lumMod val="75000"/>
            </a:schemeClr>
          </a:fgClr>
          <a:bgClr>
            <a:schemeClr val="bg1"/>
          </a:bgClr>
        </a:pattFill>
        <a:effectLst/>
      </p:bgPr>
    </p:bg>
    <p:spTree>
      <p:nvGrpSpPr>
        <p:cNvPr id="1" name=""/>
        <p:cNvGrpSpPr/>
        <p:nvPr/>
      </p:nvGrpSpPr>
      <p:grpSpPr>
        <a:xfrm>
          <a:off x="0" y="0"/>
          <a:ext cx="0" cy="0"/>
          <a:chOff x="0" y="0"/>
          <a:chExt cx="0" cy="0"/>
        </a:xfrm>
      </p:grpSpPr>
      <p:pic>
        <p:nvPicPr>
          <p:cNvPr id="9218" name="Picture 2" descr="עטיפ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415" y="259976"/>
            <a:ext cx="1928547" cy="32249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עט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64" y="3469341"/>
            <a:ext cx="1949992" cy="3260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694" y="206188"/>
            <a:ext cx="6355977" cy="3293209"/>
          </a:xfrm>
          <a:prstGeom prst="rect">
            <a:avLst/>
          </a:prstGeom>
          <a:noFill/>
        </p:spPr>
        <p:txBody>
          <a:bodyPr wrap="square" rtlCol="1">
            <a:spAutoFit/>
          </a:bodyPr>
          <a:lstStyle/>
          <a:p>
            <a:r>
              <a:rPr lang="he-IL" sz="1200" b="1" dirty="0" smtClean="0"/>
              <a:t>עדויות מסעירות על חוכמה ויצירתיות</a:t>
            </a:r>
          </a:p>
          <a:p>
            <a:r>
              <a:rPr lang="he-IL" sz="1200" b="1" dirty="0" smtClean="0"/>
              <a:t>נטע אחיטוב, מבקרת ב"הארץ"</a:t>
            </a:r>
          </a:p>
          <a:p>
            <a:endParaRPr lang="he-IL" sz="1200" b="1" dirty="0" smtClean="0"/>
          </a:p>
          <a:p>
            <a:r>
              <a:rPr lang="he-IL" sz="1200" b="1" dirty="0" smtClean="0"/>
              <a:t>הספר נפתח בהצהרה שלפיה יש שתי דרכים להגיע לאינטליגנציה מפותחת: דרך היונקים ודרך הציפורים. הוא ממשיך בהכרזה על דרך הציפורים: "היא תעופה והיא ביצה והיא נוצות ושיר. היא הפלומה הצנועה של </a:t>
            </a:r>
            <a:r>
              <a:rPr lang="he-IL" sz="1200" b="1" dirty="0" err="1" smtClean="0"/>
              <a:t>קוצנית־מקור</a:t>
            </a:r>
            <a:r>
              <a:rPr lang="he-IL" sz="1200" b="1" dirty="0" smtClean="0"/>
              <a:t> הררית ונוצות הזנב הראוותניות של </a:t>
            </a:r>
            <a:r>
              <a:rPr lang="he-IL" sz="1200" b="1" dirty="0" err="1" smtClean="0"/>
              <a:t>חטפית</a:t>
            </a:r>
            <a:r>
              <a:rPr lang="he-IL" sz="1200" b="1" dirty="0" smtClean="0"/>
              <a:t> גן עדן הודית. היא שירת היחיד של נבלי הדור והדואטים המתוזמנים לכדי שלמות של גדרוני קנים. היא הצלילה הדוהרת של שלך לעבר הים והצפייה הדוממת, הסבלנית, של אנפה </a:t>
            </a:r>
            <a:r>
              <a:rPr lang="he-IL" sz="1200" b="1" dirty="0" err="1" smtClean="0"/>
              <a:t>ארוכת־רגליים</a:t>
            </a:r>
            <a:r>
              <a:rPr lang="he-IL" sz="1200" b="1" dirty="0" smtClean="0"/>
              <a:t> במים הכהים. ברור לחלוטין שאין דרך אחת להיות ציפור בעולם". האם אחרי ציטוט שופע, פיוטי ומבטיח שכזה יש עוד צורך להסביר מדוע "דרך ציפור", ספרה של סופרת המדע הפופולרית ג'ניפר </a:t>
            </a:r>
            <a:r>
              <a:rPr lang="he-IL" sz="1200" b="1" dirty="0" err="1" smtClean="0"/>
              <a:t>אקרמן</a:t>
            </a:r>
            <a:r>
              <a:rPr lang="he-IL" sz="1200" b="1" dirty="0" smtClean="0"/>
              <a:t>, הוא הספר הטוב ביותר שקראתי השנה? </a:t>
            </a:r>
            <a:r>
              <a:rPr lang="he-IL" sz="1200" b="1" dirty="0" err="1" smtClean="0"/>
              <a:t>אקרמן</a:t>
            </a:r>
            <a:r>
              <a:rPr lang="he-IL" sz="1200" b="1" dirty="0" smtClean="0"/>
              <a:t> מתארת עובדות מדעיות מרתקות כאילו היו פרוזה משובחת. אין ספק שמושא הספר, הציפורים, מקלות עליה את המלאכה — הן מספקות כל כך הרבה עדויות מסעירות על חוכמה, על יצירתיות, על אלטרואיזם ועל התנהגויות שובביות, עד שכל שנותר הוא לתאר אותן באהבה ובהתפעמות </a:t>
            </a:r>
            <a:r>
              <a:rPr lang="he-IL" sz="1200" b="1" dirty="0" err="1" smtClean="0"/>
              <a:t>ציפורית</a:t>
            </a:r>
            <a:r>
              <a:rPr lang="he-IL" sz="1200" b="1" dirty="0" smtClean="0"/>
              <a:t>.</a:t>
            </a:r>
          </a:p>
          <a:p>
            <a:endParaRPr lang="he-IL" sz="1200" b="1" dirty="0" smtClean="0"/>
          </a:p>
          <a:p>
            <a:r>
              <a:rPr lang="he-IL" sz="1400" b="1" dirty="0" smtClean="0"/>
              <a:t>דרך ציפור: מבט </a:t>
            </a:r>
            <a:r>
              <a:rPr lang="he-IL" sz="1400" b="1" dirty="0" err="1" smtClean="0"/>
              <a:t>רב־מעוף</a:t>
            </a:r>
            <a:r>
              <a:rPr lang="he-IL" sz="1400" b="1" dirty="0" smtClean="0"/>
              <a:t> בסודות הציפורים — תבונה, תקשורת, אהבה ולהטוטים / ג'ניפר </a:t>
            </a:r>
            <a:r>
              <a:rPr lang="he-IL" sz="1400" b="1" dirty="0" err="1" smtClean="0"/>
              <a:t>אקרמן</a:t>
            </a:r>
            <a:r>
              <a:rPr lang="he-IL" sz="1400" b="1" dirty="0" smtClean="0"/>
              <a:t>. תירגם מאנגלית: תום דולב, הוצאת אסיה, 396 עמודים, 118 שקלים</a:t>
            </a:r>
            <a:endParaRPr lang="he-IL" sz="1400" b="1" dirty="0"/>
          </a:p>
        </p:txBody>
      </p:sp>
      <p:sp>
        <p:nvSpPr>
          <p:cNvPr id="3" name="TextBox 2"/>
          <p:cNvSpPr txBox="1"/>
          <p:nvPr/>
        </p:nvSpPr>
        <p:spPr>
          <a:xfrm>
            <a:off x="2447365" y="3881718"/>
            <a:ext cx="6382870" cy="2893100"/>
          </a:xfrm>
          <a:prstGeom prst="rect">
            <a:avLst/>
          </a:prstGeom>
          <a:noFill/>
        </p:spPr>
        <p:txBody>
          <a:bodyPr wrap="square" rtlCol="1">
            <a:spAutoFit/>
          </a:bodyPr>
          <a:lstStyle/>
          <a:p>
            <a:r>
              <a:rPr lang="he-IL" sz="1200" b="1" dirty="0" smtClean="0"/>
              <a:t>קשה שלא להיכבש בקסמה</a:t>
            </a:r>
          </a:p>
          <a:p>
            <a:r>
              <a:rPr lang="he-IL" sz="1200" b="1" dirty="0" smtClean="0"/>
              <a:t>שירה סתיו, משוררת ומבקרת ב"הארץ"</a:t>
            </a:r>
          </a:p>
          <a:p>
            <a:endParaRPr lang="he-IL" sz="1200" b="1" dirty="0" smtClean="0"/>
          </a:p>
          <a:p>
            <a:r>
              <a:rPr lang="he-IL" sz="1200" b="1" dirty="0" smtClean="0"/>
              <a:t>כמו משום מקום נחת לו ספר השירים </a:t>
            </a:r>
            <a:r>
              <a:rPr lang="he-IL" sz="1200" b="1" dirty="0" err="1" smtClean="0"/>
              <a:t>הוורוד־בוהק</a:t>
            </a:r>
            <a:r>
              <a:rPr lang="he-IL" sz="1200" b="1" dirty="0" smtClean="0"/>
              <a:t> של ליאת נאה, משוררת שלא ידעתי עליה דבר ועדיין איני יודעת. ומתחשק לי לשאול: מי את, ליאת נאה? מאיפה הפצעת פתאום עם שירים כל כך מבריקים, כל כך תוססים, מקוריים, מתפקעים מהומור שנון וממחשבה מושחזת? קשה שלא להיכבש בקסמה של מי שמציגה כך את עצמה: "על </a:t>
            </a:r>
            <a:r>
              <a:rPr lang="he-IL" sz="1200" b="1" dirty="0" err="1" smtClean="0"/>
              <a:t>הפה־תת־בטן</a:t>
            </a:r>
            <a:r>
              <a:rPr lang="he-IL" sz="1200" b="1" dirty="0" smtClean="0"/>
              <a:t> ישבה לִי הוואגינה כמו שקופית בתוך מקרן / החליקה לי החוצה מן המשפט, / הפליגה למחוזות שאין לי נגיעה בהם. / ואמנם, קאנט אמר שאי אפשר לנו לדעת את הדברים כשלעצמם. / גם אצלי זה ככה, אי אפשר לי לאחוז בדבר / מבלי לדעת את שמה". הוואגינה — פעורה, שובבית, זעופה, רעבה, פטפטנית, מפונקת, צודקת — גונבת את ההצגה </a:t>
            </a:r>
            <a:r>
              <a:rPr lang="he-IL" sz="1200" b="1" dirty="0" err="1" smtClean="0"/>
              <a:t>ומקרקסת</a:t>
            </a:r>
            <a:r>
              <a:rPr lang="he-IL" sz="1200" b="1" dirty="0" smtClean="0"/>
              <a:t> את הקיום המבוית, המהוגן, העלוב שלנו, לא בלי כאב. בין השירים מבליח גם תיאור חריף וחד אבחנה של כניסתה של משוררת חדשה, שכמהה להכרה, אל זירת השירה המאוכלסת כבר במשחקי כוח, במחסומים ובשקרים. טוב שנכנסת, ליאת נאה. את מוכיחה ידיעה נושנה: כמה קל לזהות שירה טובה.</a:t>
            </a:r>
          </a:p>
          <a:p>
            <a:endParaRPr lang="he-IL" sz="1200" b="1" dirty="0" smtClean="0"/>
          </a:p>
          <a:p>
            <a:r>
              <a:rPr lang="he-IL" sz="1400" b="1" dirty="0" smtClean="0"/>
              <a:t>הוואגינה, הרעב והדוב / ליאת נאה. הוצאת </a:t>
            </a:r>
            <a:r>
              <a:rPr lang="he-IL" sz="1400" b="1" dirty="0" err="1" smtClean="0"/>
              <a:t>טנג'יר</a:t>
            </a:r>
            <a:r>
              <a:rPr lang="he-IL" sz="1400" b="1" dirty="0" smtClean="0"/>
              <a:t>, לא צוין מספר עמודים, 60 שקלים</a:t>
            </a:r>
            <a:endParaRPr lang="he-IL" sz="1400" b="1" dirty="0"/>
          </a:p>
        </p:txBody>
      </p:sp>
    </p:spTree>
    <p:extLst>
      <p:ext uri="{BB962C8B-B14F-4D97-AF65-F5344CB8AC3E}">
        <p14:creationId xmlns:p14="http://schemas.microsoft.com/office/powerpoint/2010/main" val="177859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TotalTime>
  <Words>15147</Words>
  <Application>Microsoft Office PowerPoint</Application>
  <PresentationFormat>‫הצגה על המסך (4:3)</PresentationFormat>
  <Paragraphs>448</Paragraphs>
  <Slides>38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38</vt:i4>
      </vt:variant>
    </vt:vector>
  </HeadingPairs>
  <TitlesOfParts>
    <vt:vector size="44" baseType="lpstr">
      <vt:lpstr>Aharoni</vt: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‏‏משתמש Windows</cp:lastModifiedBy>
  <cp:revision>35</cp:revision>
  <dcterms:created xsi:type="dcterms:W3CDTF">2022-06-10T10:08:04Z</dcterms:created>
  <dcterms:modified xsi:type="dcterms:W3CDTF">2022-06-18T08:55:31Z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9240675</vt:lpwstr>
  </property>
  <property fmtid="{D5CDD505-2E9C-101B-9397-08002B2CF9AE}" pid="3" name="NXPowerLiteSettings">
    <vt:lpwstr>C7000F7008E001</vt:lpwstr>
  </property>
  <property fmtid="{D5CDD505-2E9C-101B-9397-08002B2CF9AE}" pid="4" name="NXPowerLiteVersion">
    <vt:lpwstr>D7.1.2</vt:lpwstr>
  </property>
</Properties>
</file>